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7" r:id="rId2"/>
    <p:sldId id="264" r:id="rId3"/>
    <p:sldId id="263" r:id="rId4"/>
    <p:sldId id="262" r:id="rId5"/>
    <p:sldId id="261" r:id="rId6"/>
    <p:sldId id="260" r:id="rId7"/>
    <p:sldId id="259" r:id="rId8"/>
    <p:sldId id="258" r:id="rId9"/>
    <p:sldId id="266" r:id="rId10"/>
    <p:sldId id="267" r:id="rId11"/>
    <p:sldId id="26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3296"/>
    <a:srgbClr val="7D4B7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793" autoAdjust="0"/>
    <p:restoredTop sz="94660"/>
  </p:normalViewPr>
  <p:slideViewPr>
    <p:cSldViewPr>
      <p:cViewPr varScale="1">
        <p:scale>
          <a:sx n="118" d="100"/>
          <a:sy n="118" d="100"/>
        </p:scale>
        <p:origin x="-114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1D03DC-7311-48A3-881C-8DDEDDA2D6A6}" type="datetimeFigureOut">
              <a:rPr lang="ru-RU" smtClean="0"/>
              <a:t>27.01.2013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8F2B49-D7DE-412C-A140-2EA1E5DFF2D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FC8C6B-0E13-4D94-9052-A3DC2E9B91E4}" type="slidenum">
              <a:rPr lang="ru-RU"/>
              <a:pPr/>
              <a:t>1</a:t>
            </a:fld>
            <a:endParaRPr lang="ru-RU"/>
          </a:p>
        </p:txBody>
      </p:sp>
      <p:sp>
        <p:nvSpPr>
          <p:cNvPr id="409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FC8C6B-0E13-4D94-9052-A3DC2E9B91E4}" type="slidenum">
              <a:rPr lang="ru-RU"/>
              <a:pPr/>
              <a:t>2</a:t>
            </a:fld>
            <a:endParaRPr lang="ru-RU"/>
          </a:p>
        </p:txBody>
      </p:sp>
      <p:sp>
        <p:nvSpPr>
          <p:cNvPr id="409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FC8C6B-0E13-4D94-9052-A3DC2E9B91E4}" type="slidenum">
              <a:rPr lang="ru-RU"/>
              <a:pPr/>
              <a:t>3</a:t>
            </a:fld>
            <a:endParaRPr lang="ru-RU"/>
          </a:p>
        </p:txBody>
      </p:sp>
      <p:sp>
        <p:nvSpPr>
          <p:cNvPr id="409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FC8C6B-0E13-4D94-9052-A3DC2E9B91E4}" type="slidenum">
              <a:rPr lang="ru-RU"/>
              <a:pPr/>
              <a:t>4</a:t>
            </a:fld>
            <a:endParaRPr lang="ru-RU"/>
          </a:p>
        </p:txBody>
      </p:sp>
      <p:sp>
        <p:nvSpPr>
          <p:cNvPr id="409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FC8C6B-0E13-4D94-9052-A3DC2E9B91E4}" type="slidenum">
              <a:rPr lang="ru-RU"/>
              <a:pPr/>
              <a:t>5</a:t>
            </a:fld>
            <a:endParaRPr lang="ru-RU"/>
          </a:p>
        </p:txBody>
      </p:sp>
      <p:sp>
        <p:nvSpPr>
          <p:cNvPr id="409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FC8C6B-0E13-4D94-9052-A3DC2E9B91E4}" type="slidenum">
              <a:rPr lang="ru-RU"/>
              <a:pPr/>
              <a:t>6</a:t>
            </a:fld>
            <a:endParaRPr lang="ru-RU"/>
          </a:p>
        </p:txBody>
      </p:sp>
      <p:sp>
        <p:nvSpPr>
          <p:cNvPr id="409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FC8C6B-0E13-4D94-9052-A3DC2E9B91E4}" type="slidenum">
              <a:rPr lang="ru-RU"/>
              <a:pPr/>
              <a:t>7</a:t>
            </a:fld>
            <a:endParaRPr lang="ru-RU"/>
          </a:p>
        </p:txBody>
      </p:sp>
      <p:sp>
        <p:nvSpPr>
          <p:cNvPr id="409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FC8C6B-0E13-4D94-9052-A3DC2E9B91E4}" type="slidenum">
              <a:rPr lang="ru-RU"/>
              <a:pPr/>
              <a:t>8</a:t>
            </a:fld>
            <a:endParaRPr lang="ru-RU"/>
          </a:p>
        </p:txBody>
      </p:sp>
      <p:sp>
        <p:nvSpPr>
          <p:cNvPr id="409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FC8C6B-0E13-4D94-9052-A3DC2E9B91E4}" type="slidenum">
              <a:rPr lang="ru-RU"/>
              <a:pPr/>
              <a:t>9</a:t>
            </a:fld>
            <a:endParaRPr lang="ru-RU"/>
          </a:p>
        </p:txBody>
      </p:sp>
      <p:sp>
        <p:nvSpPr>
          <p:cNvPr id="409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FC8C6B-0E13-4D94-9052-A3DC2E9B91E4}" type="slidenum">
              <a:rPr lang="ru-RU"/>
              <a:pPr/>
              <a:t>10</a:t>
            </a:fld>
            <a:endParaRPr lang="ru-RU"/>
          </a:p>
        </p:txBody>
      </p:sp>
      <p:sp>
        <p:nvSpPr>
          <p:cNvPr id="409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FC8C6B-0E13-4D94-9052-A3DC2E9B91E4}" type="slidenum">
              <a:rPr lang="ru-RU"/>
              <a:pPr/>
              <a:t>11</a:t>
            </a:fld>
            <a:endParaRPr lang="ru-RU"/>
          </a:p>
        </p:txBody>
      </p:sp>
      <p:sp>
        <p:nvSpPr>
          <p:cNvPr id="409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59FC6-FEE4-4AAD-AE0B-F852F6705259}" type="datetimeFigureOut">
              <a:rPr lang="ru-RU" smtClean="0"/>
              <a:t>27.01.2013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2B7E4-929A-4903-819F-D302FFCF976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59FC6-FEE4-4AAD-AE0B-F852F6705259}" type="datetimeFigureOut">
              <a:rPr lang="ru-RU" smtClean="0"/>
              <a:t>27.01.2013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2B7E4-929A-4903-819F-D302FFCF976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59FC6-FEE4-4AAD-AE0B-F852F6705259}" type="datetimeFigureOut">
              <a:rPr lang="ru-RU" smtClean="0"/>
              <a:t>27.01.2013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2B7E4-929A-4903-819F-D302FFCF976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59FC6-FEE4-4AAD-AE0B-F852F6705259}" type="datetimeFigureOut">
              <a:rPr lang="ru-RU" smtClean="0"/>
              <a:t>27.01.2013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2B7E4-929A-4903-819F-D302FFCF976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59FC6-FEE4-4AAD-AE0B-F852F6705259}" type="datetimeFigureOut">
              <a:rPr lang="ru-RU" smtClean="0"/>
              <a:t>27.01.2013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2B7E4-929A-4903-819F-D302FFCF976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59FC6-FEE4-4AAD-AE0B-F852F6705259}" type="datetimeFigureOut">
              <a:rPr lang="ru-RU" smtClean="0"/>
              <a:t>27.01.2013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2B7E4-929A-4903-819F-D302FFCF976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59FC6-FEE4-4AAD-AE0B-F852F6705259}" type="datetimeFigureOut">
              <a:rPr lang="ru-RU" smtClean="0"/>
              <a:t>27.01.2013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2B7E4-929A-4903-819F-D302FFCF976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59FC6-FEE4-4AAD-AE0B-F852F6705259}" type="datetimeFigureOut">
              <a:rPr lang="ru-RU" smtClean="0"/>
              <a:t>27.01.2013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2B7E4-929A-4903-819F-D302FFCF976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59FC6-FEE4-4AAD-AE0B-F852F6705259}" type="datetimeFigureOut">
              <a:rPr lang="ru-RU" smtClean="0"/>
              <a:t>27.01.2013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2B7E4-929A-4903-819F-D302FFCF976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59FC6-FEE4-4AAD-AE0B-F852F6705259}" type="datetimeFigureOut">
              <a:rPr lang="ru-RU" smtClean="0"/>
              <a:t>27.01.2013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2B7E4-929A-4903-819F-D302FFCF976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59FC6-FEE4-4AAD-AE0B-F852F6705259}" type="datetimeFigureOut">
              <a:rPr lang="ru-RU" smtClean="0"/>
              <a:t>27.01.2013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2B7E4-929A-4903-819F-D302FFCF976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259FC6-FEE4-4AAD-AE0B-F852F6705259}" type="datetimeFigureOut">
              <a:rPr lang="ru-RU" smtClean="0"/>
              <a:t>27.01.2013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42B7E4-929A-4903-819F-D302FFCF976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Рисунок 52" descr="220px-Floridaserversfront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05830" y="1428736"/>
            <a:ext cx="1838170" cy="2571768"/>
          </a:xfrm>
          <a:prstGeom prst="rect">
            <a:avLst/>
          </a:prstGeom>
          <a:noFill/>
          <a:ln>
            <a:noFill/>
          </a:ln>
        </p:spPr>
      </p:pic>
      <p:sp>
        <p:nvSpPr>
          <p:cNvPr id="2052" name="Line 4"/>
          <p:cNvSpPr>
            <a:spLocks noChangeShapeType="1"/>
          </p:cNvSpPr>
          <p:nvPr/>
        </p:nvSpPr>
        <p:spPr bwMode="auto">
          <a:xfrm>
            <a:off x="8610600" y="5334000"/>
            <a:ext cx="0" cy="1066800"/>
          </a:xfrm>
          <a:prstGeom prst="line">
            <a:avLst/>
          </a:prstGeom>
          <a:noFill/>
          <a:ln w="9525">
            <a:solidFill>
              <a:srgbClr val="A400A4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53" name="Line 5"/>
          <p:cNvSpPr>
            <a:spLocks noChangeShapeType="1"/>
          </p:cNvSpPr>
          <p:nvPr/>
        </p:nvSpPr>
        <p:spPr bwMode="auto">
          <a:xfrm>
            <a:off x="8001000" y="6248400"/>
            <a:ext cx="762000" cy="0"/>
          </a:xfrm>
          <a:prstGeom prst="line">
            <a:avLst/>
          </a:prstGeom>
          <a:noFill/>
          <a:ln w="9525">
            <a:solidFill>
              <a:srgbClr val="A400A4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54" name="Line 6"/>
          <p:cNvSpPr>
            <a:spLocks noChangeShapeType="1"/>
          </p:cNvSpPr>
          <p:nvPr/>
        </p:nvSpPr>
        <p:spPr bwMode="auto">
          <a:xfrm>
            <a:off x="8534400" y="5867400"/>
            <a:ext cx="0" cy="609600"/>
          </a:xfrm>
          <a:prstGeom prst="line">
            <a:avLst/>
          </a:prstGeom>
          <a:noFill/>
          <a:ln w="9525">
            <a:solidFill>
              <a:srgbClr val="A400A4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55" name="Line 7"/>
          <p:cNvSpPr>
            <a:spLocks noChangeShapeType="1"/>
          </p:cNvSpPr>
          <p:nvPr/>
        </p:nvSpPr>
        <p:spPr bwMode="auto">
          <a:xfrm>
            <a:off x="8382000" y="6172200"/>
            <a:ext cx="457200" cy="0"/>
          </a:xfrm>
          <a:prstGeom prst="line">
            <a:avLst/>
          </a:prstGeom>
          <a:noFill/>
          <a:ln w="9525">
            <a:solidFill>
              <a:srgbClr val="A400A4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56" name="Line 8"/>
          <p:cNvSpPr>
            <a:spLocks noChangeShapeType="1"/>
          </p:cNvSpPr>
          <p:nvPr/>
        </p:nvSpPr>
        <p:spPr bwMode="auto">
          <a:xfrm flipV="1">
            <a:off x="8686800" y="5562600"/>
            <a:ext cx="0" cy="838200"/>
          </a:xfrm>
          <a:prstGeom prst="line">
            <a:avLst/>
          </a:prstGeom>
          <a:noFill/>
          <a:ln w="9525">
            <a:solidFill>
              <a:srgbClr val="A400A4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62" name="Line 14"/>
          <p:cNvSpPr>
            <a:spLocks noChangeShapeType="1"/>
          </p:cNvSpPr>
          <p:nvPr/>
        </p:nvSpPr>
        <p:spPr bwMode="auto">
          <a:xfrm>
            <a:off x="457200" y="884238"/>
            <a:ext cx="7772400" cy="0"/>
          </a:xfrm>
          <a:prstGeom prst="line">
            <a:avLst/>
          </a:prstGeom>
          <a:noFill/>
          <a:ln w="28575">
            <a:solidFill>
              <a:srgbClr val="A400A4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75" name="Rectangle 27"/>
          <p:cNvSpPr>
            <a:spLocks noChangeArrowheads="1"/>
          </p:cNvSpPr>
          <p:nvPr/>
        </p:nvSpPr>
        <p:spPr bwMode="auto">
          <a:xfrm>
            <a:off x="533400" y="731838"/>
            <a:ext cx="381000" cy="381000"/>
          </a:xfrm>
          <a:prstGeom prst="rect">
            <a:avLst/>
          </a:prstGeom>
          <a:noFill/>
          <a:ln w="9525">
            <a:solidFill>
              <a:srgbClr val="A400A4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076" name="Rectangle 28"/>
          <p:cNvSpPr>
            <a:spLocks noChangeArrowheads="1"/>
          </p:cNvSpPr>
          <p:nvPr/>
        </p:nvSpPr>
        <p:spPr bwMode="auto">
          <a:xfrm>
            <a:off x="609600" y="808038"/>
            <a:ext cx="381000" cy="381000"/>
          </a:xfrm>
          <a:prstGeom prst="rect">
            <a:avLst/>
          </a:prstGeom>
          <a:noFill/>
          <a:ln w="9525">
            <a:solidFill>
              <a:srgbClr val="A400A4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2" name="TextBox 51"/>
          <p:cNvSpPr txBox="1"/>
          <p:nvPr/>
        </p:nvSpPr>
        <p:spPr>
          <a:xfrm>
            <a:off x="571472" y="1428736"/>
            <a:ext cx="678661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/>
              <a:t>1.Сервер — выделенный компьютер</a:t>
            </a:r>
          </a:p>
          <a:p>
            <a:pPr algn="just"/>
            <a:r>
              <a:rPr lang="ru-RU" dirty="0" smtClean="0"/>
              <a:t>Сервером называется компьютер, </a:t>
            </a:r>
            <a:r>
              <a:rPr lang="ru-RU" i="1" dirty="0" smtClean="0"/>
              <a:t>выделенный</a:t>
            </a:r>
            <a:r>
              <a:rPr lang="ru-RU" dirty="0" smtClean="0"/>
              <a:t> из группы </a:t>
            </a:r>
            <a:r>
              <a:rPr lang="ru-RU" i="1" dirty="0" smtClean="0"/>
              <a:t>персональных компьютеров</a:t>
            </a:r>
            <a:r>
              <a:rPr lang="ru-RU" dirty="0" smtClean="0"/>
              <a:t> для выполнения какой-либо сервисной задачи без непосредственного участия человека. Сервер и рабочая станция могут иметь одинаковую аппаратную конфигурацию, так как различаются лишь по участию в своей работе человека за консолью.</a:t>
            </a:r>
          </a:p>
          <a:p>
            <a:pPr algn="just"/>
            <a:r>
              <a:rPr lang="ru-RU" dirty="0" smtClean="0"/>
              <a:t>Некоторые </a:t>
            </a:r>
            <a:r>
              <a:rPr lang="ru-RU" dirty="0"/>
              <a:t>сервисные задачи могут выполняться на рабочей станции параллельно с работой пользователя. Такую рабочую станцию условно называют </a:t>
            </a:r>
            <a:r>
              <a:rPr lang="ru-RU" i="1" dirty="0"/>
              <a:t>невыделенным сервером</a:t>
            </a:r>
            <a:r>
              <a:rPr lang="ru-RU" dirty="0" smtClean="0"/>
              <a:t>.</a:t>
            </a:r>
            <a:r>
              <a:rPr lang="ru-RU" dirty="0"/>
              <a:t> Консоль (обычно — монитор/клавиатура/мышь) и участие человека необходимы серверам только на стадии первичной настройки, при аппаратно-техническом обслуживании и управлении в нештатных ситуациях (штатно, большинство серверов управляются удаленно). </a:t>
            </a:r>
          </a:p>
          <a:p>
            <a:endParaRPr lang="ru-RU" dirty="0"/>
          </a:p>
        </p:txBody>
      </p:sp>
      <p:sp>
        <p:nvSpPr>
          <p:cNvPr id="50" name="TextBox 49"/>
          <p:cNvSpPr txBox="1"/>
          <p:nvPr/>
        </p:nvSpPr>
        <p:spPr>
          <a:xfrm>
            <a:off x="2571736" y="214290"/>
            <a:ext cx="3143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943296"/>
                </a:solidFill>
              </a:rPr>
              <a:t>         </a:t>
            </a:r>
            <a:r>
              <a:rPr lang="ru-RU" sz="3600" dirty="0" smtClean="0">
                <a:solidFill>
                  <a:srgbClr val="943296"/>
                </a:solidFill>
                <a:latin typeface="Candara" pitchFamily="34" charset="0"/>
                <a:cs typeface="Arial" pitchFamily="34" charset="0"/>
              </a:rPr>
              <a:t>СЕРВЕР</a:t>
            </a:r>
            <a:endParaRPr lang="ru-RU" sz="3600" dirty="0">
              <a:solidFill>
                <a:srgbClr val="943296"/>
              </a:solidFill>
              <a:latin typeface="Candara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Line 4"/>
          <p:cNvSpPr>
            <a:spLocks noChangeShapeType="1"/>
          </p:cNvSpPr>
          <p:nvPr/>
        </p:nvSpPr>
        <p:spPr bwMode="auto">
          <a:xfrm>
            <a:off x="8610600" y="5334000"/>
            <a:ext cx="0" cy="1066800"/>
          </a:xfrm>
          <a:prstGeom prst="line">
            <a:avLst/>
          </a:prstGeom>
          <a:noFill/>
          <a:ln w="9525">
            <a:solidFill>
              <a:srgbClr val="A400A4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53" name="Line 5"/>
          <p:cNvSpPr>
            <a:spLocks noChangeShapeType="1"/>
          </p:cNvSpPr>
          <p:nvPr/>
        </p:nvSpPr>
        <p:spPr bwMode="auto">
          <a:xfrm>
            <a:off x="8001000" y="6248400"/>
            <a:ext cx="762000" cy="0"/>
          </a:xfrm>
          <a:prstGeom prst="line">
            <a:avLst/>
          </a:prstGeom>
          <a:noFill/>
          <a:ln w="9525">
            <a:solidFill>
              <a:srgbClr val="A400A4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54" name="Line 6"/>
          <p:cNvSpPr>
            <a:spLocks noChangeShapeType="1"/>
          </p:cNvSpPr>
          <p:nvPr/>
        </p:nvSpPr>
        <p:spPr bwMode="auto">
          <a:xfrm>
            <a:off x="8534400" y="5867400"/>
            <a:ext cx="0" cy="609600"/>
          </a:xfrm>
          <a:prstGeom prst="line">
            <a:avLst/>
          </a:prstGeom>
          <a:noFill/>
          <a:ln w="9525">
            <a:solidFill>
              <a:srgbClr val="A400A4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55" name="Line 7"/>
          <p:cNvSpPr>
            <a:spLocks noChangeShapeType="1"/>
          </p:cNvSpPr>
          <p:nvPr/>
        </p:nvSpPr>
        <p:spPr bwMode="auto">
          <a:xfrm>
            <a:off x="8382000" y="6172200"/>
            <a:ext cx="457200" cy="0"/>
          </a:xfrm>
          <a:prstGeom prst="line">
            <a:avLst/>
          </a:prstGeom>
          <a:noFill/>
          <a:ln w="9525">
            <a:solidFill>
              <a:srgbClr val="A400A4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56" name="Line 8"/>
          <p:cNvSpPr>
            <a:spLocks noChangeShapeType="1"/>
          </p:cNvSpPr>
          <p:nvPr/>
        </p:nvSpPr>
        <p:spPr bwMode="auto">
          <a:xfrm flipV="1">
            <a:off x="8686800" y="5562600"/>
            <a:ext cx="0" cy="838200"/>
          </a:xfrm>
          <a:prstGeom prst="line">
            <a:avLst/>
          </a:prstGeom>
          <a:noFill/>
          <a:ln w="9525">
            <a:solidFill>
              <a:srgbClr val="A400A4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62" name="Line 14"/>
          <p:cNvSpPr>
            <a:spLocks noChangeShapeType="1"/>
          </p:cNvSpPr>
          <p:nvPr/>
        </p:nvSpPr>
        <p:spPr bwMode="auto">
          <a:xfrm>
            <a:off x="457200" y="884238"/>
            <a:ext cx="7772400" cy="0"/>
          </a:xfrm>
          <a:prstGeom prst="line">
            <a:avLst/>
          </a:prstGeom>
          <a:noFill/>
          <a:ln w="28575">
            <a:solidFill>
              <a:srgbClr val="A400A4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75" name="Rectangle 27"/>
          <p:cNvSpPr>
            <a:spLocks noChangeArrowheads="1"/>
          </p:cNvSpPr>
          <p:nvPr/>
        </p:nvSpPr>
        <p:spPr bwMode="auto">
          <a:xfrm>
            <a:off x="533400" y="731838"/>
            <a:ext cx="381000" cy="381000"/>
          </a:xfrm>
          <a:prstGeom prst="rect">
            <a:avLst/>
          </a:prstGeom>
          <a:noFill/>
          <a:ln w="9525">
            <a:solidFill>
              <a:srgbClr val="A400A4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076" name="Rectangle 28"/>
          <p:cNvSpPr>
            <a:spLocks noChangeArrowheads="1"/>
          </p:cNvSpPr>
          <p:nvPr/>
        </p:nvSpPr>
        <p:spPr bwMode="auto">
          <a:xfrm>
            <a:off x="609600" y="808038"/>
            <a:ext cx="381000" cy="381000"/>
          </a:xfrm>
          <a:prstGeom prst="rect">
            <a:avLst/>
          </a:prstGeom>
          <a:noFill/>
          <a:ln w="9525">
            <a:solidFill>
              <a:srgbClr val="A400A4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0" name="TextBox 49"/>
          <p:cNvSpPr txBox="1"/>
          <p:nvPr/>
        </p:nvSpPr>
        <p:spPr>
          <a:xfrm>
            <a:off x="2571736" y="214290"/>
            <a:ext cx="3143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943296"/>
                </a:solidFill>
              </a:rPr>
              <a:t>         </a:t>
            </a:r>
            <a:r>
              <a:rPr lang="ru-RU" sz="3600" dirty="0" smtClean="0">
                <a:solidFill>
                  <a:srgbClr val="943296"/>
                </a:solidFill>
                <a:latin typeface="Candara" pitchFamily="34" charset="0"/>
                <a:cs typeface="Arial" pitchFamily="34" charset="0"/>
              </a:rPr>
              <a:t>СЕРВЕР</a:t>
            </a:r>
            <a:endParaRPr lang="ru-RU" sz="3600" dirty="0">
              <a:solidFill>
                <a:srgbClr val="943296"/>
              </a:solidFill>
              <a:latin typeface="Candara" pitchFamily="34" charset="0"/>
              <a:cs typeface="Arial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71472" y="1500174"/>
            <a:ext cx="7786742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Для нештатных ситуаций серверы обычно обеспечиваются одним консольным комплектом на группу серверов (с коммутатором, например KVM-переключателем, или без такового). </a:t>
            </a:r>
            <a:endParaRPr lang="ru-RU" dirty="0" smtClean="0"/>
          </a:p>
          <a:p>
            <a:pPr algn="just"/>
            <a:r>
              <a:rPr lang="ru-RU" dirty="0" smtClean="0"/>
              <a:t>В </a:t>
            </a:r>
            <a:r>
              <a:rPr lang="ru-RU" dirty="0"/>
              <a:t>результате специализации </a:t>
            </a:r>
            <a:r>
              <a:rPr lang="ru-RU" dirty="0" smtClean="0"/>
              <a:t>, </a:t>
            </a:r>
            <a:r>
              <a:rPr lang="ru-RU" dirty="0"/>
              <a:t>серверное решение может получить консоль в упрощенном виде (например, коммуникационный порт), или потерять её вовсе (в этом случае первичная настройка и нештатное управление могут выполняться только через сеть, а сетевые настройки могут быть сброшены в состояние по умолчанию</a:t>
            </a:r>
            <a:r>
              <a:rPr lang="ru-RU" dirty="0" smtClean="0"/>
              <a:t>).</a:t>
            </a:r>
          </a:p>
          <a:p>
            <a:r>
              <a:rPr lang="ru-RU" b="1" i="1" dirty="0" smtClean="0"/>
              <a:t>2.Специализация</a:t>
            </a:r>
          </a:p>
          <a:p>
            <a:r>
              <a:rPr lang="ru-RU" dirty="0"/>
              <a:t>Специализация серверного оборудования идет несколькими путями, выбор того, в каком направлении идти, каждый производитель определяет для себя сам. Большинство специализаций удорожают оборудование</a:t>
            </a:r>
            <a:r>
              <a:rPr lang="ru-RU" dirty="0" smtClean="0"/>
              <a:t>.</a:t>
            </a:r>
          </a:p>
          <a:p>
            <a:r>
              <a:rPr lang="ru-RU" b="1" dirty="0" smtClean="0"/>
              <a:t>  2.1Надёжность</a:t>
            </a:r>
            <a:r>
              <a:rPr lang="ru-RU" dirty="0"/>
              <a:t> Серверное оборудование зачастую предназначено для обеспечения работы сервисов в режиме 24/7, поэтому часто комплектуется дублирующими элементами, позволяющими обеспечить «пять девяток» (99,999 %; время недоступности сервера или простой системы составляет менее 6 минут в год). </a:t>
            </a:r>
            <a:endParaRPr lang="ru-RU" b="1" dirty="0" smtClean="0"/>
          </a:p>
          <a:p>
            <a:endParaRPr lang="ru-RU" b="1" dirty="0"/>
          </a:p>
          <a:p>
            <a:endParaRPr lang="ru-RU" b="1" i="1" dirty="0" smtClean="0"/>
          </a:p>
          <a:p>
            <a:endParaRPr lang="ru-RU" b="1" i="1" dirty="0"/>
          </a:p>
          <a:p>
            <a:endParaRPr lang="ru-RU" dirty="0"/>
          </a:p>
        </p:txBody>
      </p:sp>
      <p:pic>
        <p:nvPicPr>
          <p:cNvPr id="12" name="Рисунок 11" descr="220px-Inside_and_Rear_of_Webserv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84774" y="0"/>
            <a:ext cx="2359226" cy="1576392"/>
          </a:xfrm>
          <a:prstGeom prst="rect">
            <a:avLst/>
          </a:prstGeom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Line 4"/>
          <p:cNvSpPr>
            <a:spLocks noChangeShapeType="1"/>
          </p:cNvSpPr>
          <p:nvPr/>
        </p:nvSpPr>
        <p:spPr bwMode="auto">
          <a:xfrm>
            <a:off x="8610600" y="5334000"/>
            <a:ext cx="0" cy="1066800"/>
          </a:xfrm>
          <a:prstGeom prst="line">
            <a:avLst/>
          </a:prstGeom>
          <a:noFill/>
          <a:ln w="9525">
            <a:solidFill>
              <a:srgbClr val="A400A4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53" name="Line 5"/>
          <p:cNvSpPr>
            <a:spLocks noChangeShapeType="1"/>
          </p:cNvSpPr>
          <p:nvPr/>
        </p:nvSpPr>
        <p:spPr bwMode="auto">
          <a:xfrm>
            <a:off x="8001000" y="6248400"/>
            <a:ext cx="762000" cy="0"/>
          </a:xfrm>
          <a:prstGeom prst="line">
            <a:avLst/>
          </a:prstGeom>
          <a:noFill/>
          <a:ln w="9525">
            <a:solidFill>
              <a:srgbClr val="A400A4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54" name="Line 6"/>
          <p:cNvSpPr>
            <a:spLocks noChangeShapeType="1"/>
          </p:cNvSpPr>
          <p:nvPr/>
        </p:nvSpPr>
        <p:spPr bwMode="auto">
          <a:xfrm>
            <a:off x="8534400" y="5867400"/>
            <a:ext cx="0" cy="609600"/>
          </a:xfrm>
          <a:prstGeom prst="line">
            <a:avLst/>
          </a:prstGeom>
          <a:noFill/>
          <a:ln w="9525">
            <a:solidFill>
              <a:srgbClr val="A400A4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55" name="Line 7"/>
          <p:cNvSpPr>
            <a:spLocks noChangeShapeType="1"/>
          </p:cNvSpPr>
          <p:nvPr/>
        </p:nvSpPr>
        <p:spPr bwMode="auto">
          <a:xfrm>
            <a:off x="8382000" y="6172200"/>
            <a:ext cx="457200" cy="0"/>
          </a:xfrm>
          <a:prstGeom prst="line">
            <a:avLst/>
          </a:prstGeom>
          <a:noFill/>
          <a:ln w="9525">
            <a:solidFill>
              <a:srgbClr val="A400A4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56" name="Line 8"/>
          <p:cNvSpPr>
            <a:spLocks noChangeShapeType="1"/>
          </p:cNvSpPr>
          <p:nvPr/>
        </p:nvSpPr>
        <p:spPr bwMode="auto">
          <a:xfrm flipV="1">
            <a:off x="8686800" y="5562600"/>
            <a:ext cx="0" cy="838200"/>
          </a:xfrm>
          <a:prstGeom prst="line">
            <a:avLst/>
          </a:prstGeom>
          <a:noFill/>
          <a:ln w="9525">
            <a:solidFill>
              <a:srgbClr val="A400A4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62" name="Line 14"/>
          <p:cNvSpPr>
            <a:spLocks noChangeShapeType="1"/>
          </p:cNvSpPr>
          <p:nvPr/>
        </p:nvSpPr>
        <p:spPr bwMode="auto">
          <a:xfrm>
            <a:off x="457200" y="884238"/>
            <a:ext cx="7772400" cy="0"/>
          </a:xfrm>
          <a:prstGeom prst="line">
            <a:avLst/>
          </a:prstGeom>
          <a:noFill/>
          <a:ln w="28575">
            <a:solidFill>
              <a:srgbClr val="A400A4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75" name="Rectangle 27"/>
          <p:cNvSpPr>
            <a:spLocks noChangeArrowheads="1"/>
          </p:cNvSpPr>
          <p:nvPr/>
        </p:nvSpPr>
        <p:spPr bwMode="auto">
          <a:xfrm>
            <a:off x="533400" y="731838"/>
            <a:ext cx="381000" cy="381000"/>
          </a:xfrm>
          <a:prstGeom prst="rect">
            <a:avLst/>
          </a:prstGeom>
          <a:noFill/>
          <a:ln w="9525">
            <a:solidFill>
              <a:srgbClr val="A400A4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076" name="Rectangle 28"/>
          <p:cNvSpPr>
            <a:spLocks noChangeArrowheads="1"/>
          </p:cNvSpPr>
          <p:nvPr/>
        </p:nvSpPr>
        <p:spPr bwMode="auto">
          <a:xfrm>
            <a:off x="609600" y="808038"/>
            <a:ext cx="381000" cy="381000"/>
          </a:xfrm>
          <a:prstGeom prst="rect">
            <a:avLst/>
          </a:prstGeom>
          <a:noFill/>
          <a:ln w="9525">
            <a:solidFill>
              <a:srgbClr val="A400A4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0" name="TextBox 49"/>
          <p:cNvSpPr txBox="1"/>
          <p:nvPr/>
        </p:nvSpPr>
        <p:spPr>
          <a:xfrm>
            <a:off x="2571736" y="214290"/>
            <a:ext cx="3143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943296"/>
                </a:solidFill>
              </a:rPr>
              <a:t>         </a:t>
            </a:r>
            <a:r>
              <a:rPr lang="ru-RU" sz="3600" dirty="0" smtClean="0">
                <a:solidFill>
                  <a:srgbClr val="943296"/>
                </a:solidFill>
                <a:latin typeface="Candara" pitchFamily="34" charset="0"/>
                <a:cs typeface="Arial" pitchFamily="34" charset="0"/>
              </a:rPr>
              <a:t>СЕРВЕР</a:t>
            </a:r>
            <a:endParaRPr lang="ru-RU" sz="3600" dirty="0">
              <a:solidFill>
                <a:srgbClr val="943296"/>
              </a:solidFill>
              <a:latin typeface="Candara" pitchFamily="34" charset="0"/>
              <a:cs typeface="Arial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71472" y="1500174"/>
            <a:ext cx="792961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Для этого конструкторами при создании серверов создаются специальные решения, отличные от создания обычных компьютеров</a:t>
            </a:r>
            <a:r>
              <a:rPr lang="ru-RU" dirty="0" smtClean="0"/>
              <a:t>:</a:t>
            </a:r>
          </a:p>
          <a:p>
            <a:endParaRPr lang="ru-RU" dirty="0" smtClean="0"/>
          </a:p>
          <a:p>
            <a:pPr algn="just">
              <a:buFont typeface="Arial" pitchFamily="34" charset="0"/>
              <a:buChar char="•"/>
            </a:pPr>
            <a:r>
              <a:rPr lang="ru-RU" dirty="0"/>
              <a:t>память обеспечивает повышенную устойчивость к сбоям. Например для i386-совместимых серверов, модули оперативной памяти и </a:t>
            </a:r>
            <a:r>
              <a:rPr lang="ru-RU" dirty="0" err="1"/>
              <a:t>кэша</a:t>
            </a:r>
            <a:r>
              <a:rPr lang="ru-RU" dirty="0"/>
              <a:t> имеет усиленную технологию коррекции ошибок (</a:t>
            </a:r>
            <a:r>
              <a:rPr lang="ru-RU" dirty="0" smtClean="0"/>
              <a:t>англ.</a:t>
            </a:r>
            <a:r>
              <a:rPr lang="ru-RU" dirty="0"/>
              <a:t> </a:t>
            </a:r>
            <a:r>
              <a:rPr lang="ru-RU" i="1" dirty="0" err="1"/>
              <a:t>Error</a:t>
            </a:r>
            <a:r>
              <a:rPr lang="ru-RU" i="1" dirty="0"/>
              <a:t> </a:t>
            </a:r>
            <a:r>
              <a:rPr lang="ru-RU" i="1" dirty="0" err="1"/>
              <a:t>Checking</a:t>
            </a:r>
            <a:r>
              <a:rPr lang="ru-RU" i="1" dirty="0"/>
              <a:t> </a:t>
            </a:r>
            <a:r>
              <a:rPr lang="ru-RU" i="1" dirty="0" err="1"/>
              <a:t>and</a:t>
            </a:r>
            <a:r>
              <a:rPr lang="ru-RU" i="1" dirty="0"/>
              <a:t> </a:t>
            </a:r>
            <a:r>
              <a:rPr lang="ru-RU" i="1" dirty="0" err="1"/>
              <a:t>Correction</a:t>
            </a:r>
            <a:r>
              <a:rPr lang="ru-RU" dirty="0"/>
              <a:t>, ECC). На некоторых других платформах, например </a:t>
            </a:r>
            <a:r>
              <a:rPr lang="ru-RU" dirty="0" smtClean="0"/>
              <a:t>SPARC</a:t>
            </a:r>
            <a:r>
              <a:rPr lang="ru-RU" dirty="0"/>
              <a:t> </a:t>
            </a:r>
            <a:r>
              <a:rPr lang="ru-RU" dirty="0" smtClean="0"/>
              <a:t>(</a:t>
            </a:r>
            <a:r>
              <a:rPr lang="ru-RU" dirty="0" err="1" smtClean="0"/>
              <a:t>Sun</a:t>
            </a:r>
            <a:r>
              <a:rPr lang="ru-RU" dirty="0" smtClean="0"/>
              <a:t> </a:t>
            </a:r>
            <a:r>
              <a:rPr lang="ru-RU" dirty="0" err="1"/>
              <a:t>Microsystems</a:t>
            </a:r>
            <a:r>
              <a:rPr lang="ru-RU" dirty="0"/>
              <a:t>), коррекцию ошибок имеет вся память. Для собственных </a:t>
            </a:r>
            <a:r>
              <a:rPr lang="ru-RU" dirty="0" err="1"/>
              <a:t>мэйнфреймов</a:t>
            </a:r>
            <a:r>
              <a:rPr lang="ru-RU" dirty="0"/>
              <a:t> IBM разработала специальную технологию </a:t>
            </a:r>
            <a:r>
              <a:rPr lang="ru-RU" dirty="0" err="1"/>
              <a:t>Chipkill</a:t>
            </a:r>
            <a:r>
              <a:rPr lang="ru-RU" dirty="0"/>
              <a:t>™.</a:t>
            </a:r>
          </a:p>
          <a:p>
            <a:r>
              <a:rPr lang="ru-RU" dirty="0"/>
              <a:t>Повышение надёжности сервера достигается резервированием, в том числе с горячими подключением и заменой (англ. </a:t>
            </a:r>
            <a:r>
              <a:rPr lang="ru-RU" i="1" dirty="0" err="1"/>
              <a:t>Hot-swap</a:t>
            </a:r>
            <a:r>
              <a:rPr lang="ru-RU" dirty="0"/>
              <a:t>) критически важных компонентов</a:t>
            </a:r>
            <a:r>
              <a:rPr lang="ru-RU" dirty="0" smtClean="0"/>
              <a:t>:</a:t>
            </a:r>
            <a:r>
              <a:rPr lang="ru-RU" dirty="0"/>
              <a:t> </a:t>
            </a:r>
          </a:p>
          <a:p>
            <a:pPr marL="342900" indent="-342900">
              <a:buFont typeface="+mj-lt"/>
              <a:buAutoNum type="alphaLcParenR"/>
            </a:pPr>
            <a:r>
              <a:rPr lang="ru-RU" dirty="0" smtClean="0"/>
              <a:t>при</a:t>
            </a:r>
            <a:r>
              <a:rPr lang="ru-RU" dirty="0"/>
              <a:t> необходимости вводится дублирование процессоров (например, это </a:t>
            </a:r>
            <a:r>
              <a:rPr lang="ru-RU" dirty="0" smtClean="0"/>
              <a:t>   важно </a:t>
            </a:r>
            <a:r>
              <a:rPr lang="ru-RU" dirty="0"/>
              <a:t>для непрерывности выполнения сервером задачи долговременного расчёта — в случае отказа одного процессора вычисления не обрываются, а продолжаются, пусть и на меньшей скорости)</a:t>
            </a:r>
          </a:p>
          <a:p>
            <a:endParaRPr lang="ru-RU" dirty="0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Line 4"/>
          <p:cNvSpPr>
            <a:spLocks noChangeShapeType="1"/>
          </p:cNvSpPr>
          <p:nvPr/>
        </p:nvSpPr>
        <p:spPr bwMode="auto">
          <a:xfrm>
            <a:off x="8610600" y="5334000"/>
            <a:ext cx="0" cy="1066800"/>
          </a:xfrm>
          <a:prstGeom prst="line">
            <a:avLst/>
          </a:prstGeom>
          <a:noFill/>
          <a:ln w="9525">
            <a:solidFill>
              <a:srgbClr val="A400A4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53" name="Line 5"/>
          <p:cNvSpPr>
            <a:spLocks noChangeShapeType="1"/>
          </p:cNvSpPr>
          <p:nvPr/>
        </p:nvSpPr>
        <p:spPr bwMode="auto">
          <a:xfrm>
            <a:off x="8001000" y="6248400"/>
            <a:ext cx="762000" cy="0"/>
          </a:xfrm>
          <a:prstGeom prst="line">
            <a:avLst/>
          </a:prstGeom>
          <a:noFill/>
          <a:ln w="9525">
            <a:solidFill>
              <a:srgbClr val="A400A4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54" name="Line 6"/>
          <p:cNvSpPr>
            <a:spLocks noChangeShapeType="1"/>
          </p:cNvSpPr>
          <p:nvPr/>
        </p:nvSpPr>
        <p:spPr bwMode="auto">
          <a:xfrm>
            <a:off x="8534400" y="5867400"/>
            <a:ext cx="0" cy="609600"/>
          </a:xfrm>
          <a:prstGeom prst="line">
            <a:avLst/>
          </a:prstGeom>
          <a:noFill/>
          <a:ln w="9525">
            <a:solidFill>
              <a:srgbClr val="A400A4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55" name="Line 7"/>
          <p:cNvSpPr>
            <a:spLocks noChangeShapeType="1"/>
          </p:cNvSpPr>
          <p:nvPr/>
        </p:nvSpPr>
        <p:spPr bwMode="auto">
          <a:xfrm>
            <a:off x="8382000" y="6172200"/>
            <a:ext cx="457200" cy="0"/>
          </a:xfrm>
          <a:prstGeom prst="line">
            <a:avLst/>
          </a:prstGeom>
          <a:noFill/>
          <a:ln w="9525">
            <a:solidFill>
              <a:srgbClr val="A400A4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56" name="Line 8"/>
          <p:cNvSpPr>
            <a:spLocks noChangeShapeType="1"/>
          </p:cNvSpPr>
          <p:nvPr/>
        </p:nvSpPr>
        <p:spPr bwMode="auto">
          <a:xfrm flipV="1">
            <a:off x="8686800" y="5562600"/>
            <a:ext cx="0" cy="838200"/>
          </a:xfrm>
          <a:prstGeom prst="line">
            <a:avLst/>
          </a:prstGeom>
          <a:noFill/>
          <a:ln w="9525">
            <a:solidFill>
              <a:srgbClr val="A400A4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62" name="Line 14"/>
          <p:cNvSpPr>
            <a:spLocks noChangeShapeType="1"/>
          </p:cNvSpPr>
          <p:nvPr/>
        </p:nvSpPr>
        <p:spPr bwMode="auto">
          <a:xfrm>
            <a:off x="457200" y="884238"/>
            <a:ext cx="7772400" cy="0"/>
          </a:xfrm>
          <a:prstGeom prst="line">
            <a:avLst/>
          </a:prstGeom>
          <a:noFill/>
          <a:ln w="28575">
            <a:solidFill>
              <a:srgbClr val="A400A4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75" name="Rectangle 27"/>
          <p:cNvSpPr>
            <a:spLocks noChangeArrowheads="1"/>
          </p:cNvSpPr>
          <p:nvPr/>
        </p:nvSpPr>
        <p:spPr bwMode="auto">
          <a:xfrm>
            <a:off x="533400" y="731838"/>
            <a:ext cx="381000" cy="381000"/>
          </a:xfrm>
          <a:prstGeom prst="rect">
            <a:avLst/>
          </a:prstGeom>
          <a:noFill/>
          <a:ln w="9525">
            <a:solidFill>
              <a:srgbClr val="A400A4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076" name="Rectangle 28"/>
          <p:cNvSpPr>
            <a:spLocks noChangeArrowheads="1"/>
          </p:cNvSpPr>
          <p:nvPr/>
        </p:nvSpPr>
        <p:spPr bwMode="auto">
          <a:xfrm>
            <a:off x="609600" y="808038"/>
            <a:ext cx="381000" cy="381000"/>
          </a:xfrm>
          <a:prstGeom prst="rect">
            <a:avLst/>
          </a:prstGeom>
          <a:noFill/>
          <a:ln w="9525">
            <a:solidFill>
              <a:srgbClr val="A400A4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0" name="TextBox 49"/>
          <p:cNvSpPr txBox="1"/>
          <p:nvPr/>
        </p:nvSpPr>
        <p:spPr>
          <a:xfrm>
            <a:off x="2571736" y="214290"/>
            <a:ext cx="3143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943296"/>
                </a:solidFill>
              </a:rPr>
              <a:t>         </a:t>
            </a:r>
            <a:r>
              <a:rPr lang="ru-RU" sz="3600" dirty="0" smtClean="0">
                <a:solidFill>
                  <a:srgbClr val="943296"/>
                </a:solidFill>
                <a:latin typeface="Candara" pitchFamily="34" charset="0"/>
                <a:cs typeface="Arial" pitchFamily="34" charset="0"/>
              </a:rPr>
              <a:t>СЕРВЕР</a:t>
            </a:r>
            <a:endParaRPr lang="ru-RU" sz="3600" dirty="0">
              <a:solidFill>
                <a:srgbClr val="943296"/>
              </a:solidFill>
              <a:latin typeface="Candara" pitchFamily="34" charset="0"/>
              <a:cs typeface="Arial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71472" y="1500174"/>
            <a:ext cx="792961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LcParenR"/>
            </a:pPr>
            <a:r>
              <a:rPr lang="ru-RU" dirty="0"/>
              <a:t>блоков питания,</a:t>
            </a:r>
          </a:p>
          <a:p>
            <a:pPr marL="342900" indent="-342900">
              <a:buFont typeface="+mj-lt"/>
              <a:buAutoNum type="alphaLcParenR"/>
            </a:pPr>
            <a:r>
              <a:rPr lang="ru-RU" dirty="0"/>
              <a:t>жёстких дисков в составе массива RAID и самих контроллеров дисков,</a:t>
            </a:r>
          </a:p>
          <a:p>
            <a:pPr marL="342900" indent="-342900">
              <a:buFont typeface="+mj-lt"/>
              <a:buAutoNum type="alphaLcParenR"/>
            </a:pPr>
            <a:r>
              <a:rPr lang="ru-RU" dirty="0"/>
              <a:t>групп вентиляторов, обеспечивающих охлаждение компонентов сервера</a:t>
            </a:r>
            <a:r>
              <a:rPr lang="ru-RU" dirty="0" smtClean="0"/>
              <a:t>.</a:t>
            </a:r>
          </a:p>
          <a:p>
            <a:pPr marL="342900" indent="-342900">
              <a:buFont typeface="+mj-lt"/>
              <a:buAutoNum type="alphaLcParenR"/>
            </a:pPr>
            <a:endParaRPr lang="ru-RU" dirty="0" smtClean="0"/>
          </a:p>
          <a:p>
            <a:pPr algn="just">
              <a:buFont typeface="Arial" pitchFamily="34" charset="0"/>
              <a:buChar char="•"/>
            </a:pPr>
            <a:r>
              <a:rPr lang="ru-RU" dirty="0"/>
              <a:t>В функции аппаратного мониторинга вводят дополнительные каналы для контроля большего количества параметров сервера: датчики температуры контролируют температурные режимы всех процессоров, модулей памяти, температуру в отсеках с установленными жёсткими дисками; </a:t>
            </a:r>
            <a:r>
              <a:rPr lang="ru-RU" dirty="0" smtClean="0"/>
              <a:t>электронные </a:t>
            </a:r>
            <a:r>
              <a:rPr lang="ru-RU" dirty="0"/>
              <a:t>счётчики импульсов встроенные в вентиляторы выполняют функции тахометров и позволяют, в зависимости от температуры, регулировать скорость их вращения; постоянный контроль напряжения питания компонентов сервера позволяет сигнализировать об эффективности работы блоков питания; сторожевой таймер не позволяет остаться незамеченным зависанию системы, автоматически производя принудительную перезагрузку сервера.</a:t>
            </a: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Line 4"/>
          <p:cNvSpPr>
            <a:spLocks noChangeShapeType="1"/>
          </p:cNvSpPr>
          <p:nvPr/>
        </p:nvSpPr>
        <p:spPr bwMode="auto">
          <a:xfrm>
            <a:off x="8610600" y="5334000"/>
            <a:ext cx="0" cy="1066800"/>
          </a:xfrm>
          <a:prstGeom prst="line">
            <a:avLst/>
          </a:prstGeom>
          <a:noFill/>
          <a:ln w="9525">
            <a:solidFill>
              <a:srgbClr val="A400A4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53" name="Line 5"/>
          <p:cNvSpPr>
            <a:spLocks noChangeShapeType="1"/>
          </p:cNvSpPr>
          <p:nvPr/>
        </p:nvSpPr>
        <p:spPr bwMode="auto">
          <a:xfrm>
            <a:off x="8001000" y="6248400"/>
            <a:ext cx="762000" cy="0"/>
          </a:xfrm>
          <a:prstGeom prst="line">
            <a:avLst/>
          </a:prstGeom>
          <a:noFill/>
          <a:ln w="9525">
            <a:solidFill>
              <a:srgbClr val="A400A4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54" name="Line 6"/>
          <p:cNvSpPr>
            <a:spLocks noChangeShapeType="1"/>
          </p:cNvSpPr>
          <p:nvPr/>
        </p:nvSpPr>
        <p:spPr bwMode="auto">
          <a:xfrm>
            <a:off x="8534400" y="5867400"/>
            <a:ext cx="0" cy="609600"/>
          </a:xfrm>
          <a:prstGeom prst="line">
            <a:avLst/>
          </a:prstGeom>
          <a:noFill/>
          <a:ln w="9525">
            <a:solidFill>
              <a:srgbClr val="A400A4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55" name="Line 7"/>
          <p:cNvSpPr>
            <a:spLocks noChangeShapeType="1"/>
          </p:cNvSpPr>
          <p:nvPr/>
        </p:nvSpPr>
        <p:spPr bwMode="auto">
          <a:xfrm>
            <a:off x="8382000" y="6172200"/>
            <a:ext cx="457200" cy="0"/>
          </a:xfrm>
          <a:prstGeom prst="line">
            <a:avLst/>
          </a:prstGeom>
          <a:noFill/>
          <a:ln w="9525">
            <a:solidFill>
              <a:srgbClr val="A400A4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56" name="Line 8"/>
          <p:cNvSpPr>
            <a:spLocks noChangeShapeType="1"/>
          </p:cNvSpPr>
          <p:nvPr/>
        </p:nvSpPr>
        <p:spPr bwMode="auto">
          <a:xfrm flipV="1">
            <a:off x="8686800" y="5562600"/>
            <a:ext cx="0" cy="838200"/>
          </a:xfrm>
          <a:prstGeom prst="line">
            <a:avLst/>
          </a:prstGeom>
          <a:noFill/>
          <a:ln w="9525">
            <a:solidFill>
              <a:srgbClr val="A400A4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62" name="Line 14"/>
          <p:cNvSpPr>
            <a:spLocks noChangeShapeType="1"/>
          </p:cNvSpPr>
          <p:nvPr/>
        </p:nvSpPr>
        <p:spPr bwMode="auto">
          <a:xfrm>
            <a:off x="457200" y="884238"/>
            <a:ext cx="7772400" cy="0"/>
          </a:xfrm>
          <a:prstGeom prst="line">
            <a:avLst/>
          </a:prstGeom>
          <a:noFill/>
          <a:ln w="28575">
            <a:solidFill>
              <a:srgbClr val="A400A4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75" name="Rectangle 27"/>
          <p:cNvSpPr>
            <a:spLocks noChangeArrowheads="1"/>
          </p:cNvSpPr>
          <p:nvPr/>
        </p:nvSpPr>
        <p:spPr bwMode="auto">
          <a:xfrm>
            <a:off x="533400" y="731838"/>
            <a:ext cx="381000" cy="381000"/>
          </a:xfrm>
          <a:prstGeom prst="rect">
            <a:avLst/>
          </a:prstGeom>
          <a:noFill/>
          <a:ln w="9525">
            <a:solidFill>
              <a:srgbClr val="A400A4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076" name="Rectangle 28"/>
          <p:cNvSpPr>
            <a:spLocks noChangeArrowheads="1"/>
          </p:cNvSpPr>
          <p:nvPr/>
        </p:nvSpPr>
        <p:spPr bwMode="auto">
          <a:xfrm>
            <a:off x="609600" y="808038"/>
            <a:ext cx="381000" cy="381000"/>
          </a:xfrm>
          <a:prstGeom prst="rect">
            <a:avLst/>
          </a:prstGeom>
          <a:noFill/>
          <a:ln w="9525">
            <a:solidFill>
              <a:srgbClr val="A400A4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0" name="TextBox 49"/>
          <p:cNvSpPr txBox="1"/>
          <p:nvPr/>
        </p:nvSpPr>
        <p:spPr>
          <a:xfrm>
            <a:off x="2571736" y="214290"/>
            <a:ext cx="3143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943296"/>
                </a:solidFill>
              </a:rPr>
              <a:t>         </a:t>
            </a:r>
            <a:r>
              <a:rPr lang="ru-RU" sz="3600" dirty="0" smtClean="0">
                <a:solidFill>
                  <a:srgbClr val="943296"/>
                </a:solidFill>
                <a:latin typeface="Candara" pitchFamily="34" charset="0"/>
                <a:cs typeface="Arial" pitchFamily="34" charset="0"/>
              </a:rPr>
              <a:t>СЕРВЕР</a:t>
            </a:r>
            <a:endParaRPr lang="ru-RU" sz="3600" dirty="0">
              <a:solidFill>
                <a:srgbClr val="943296"/>
              </a:solidFill>
              <a:latin typeface="Candara" pitchFamily="34" charset="0"/>
              <a:cs typeface="Arial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71472" y="1500174"/>
            <a:ext cx="7929618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  2.2Размеры </a:t>
            </a:r>
            <a:r>
              <a:rPr lang="ru-RU" b="1" dirty="0"/>
              <a:t>и другие детали внешнего </a:t>
            </a:r>
            <a:r>
              <a:rPr lang="ru-RU" b="1" dirty="0" smtClean="0"/>
              <a:t>исполнения</a:t>
            </a:r>
          </a:p>
          <a:p>
            <a:pPr algn="just"/>
            <a:r>
              <a:rPr lang="ru-RU" dirty="0"/>
              <a:t>Серверы (и другое оборудование), которые требуется устанавливать на некоторое стандартное шасси (например, в 19-дюймовые стойки и шкафы) приводятся к стандартным размерам и снабжаются необходимыми крепежными элементами</a:t>
            </a:r>
            <a:r>
              <a:rPr lang="ru-RU" dirty="0" smtClean="0"/>
              <a:t>.</a:t>
            </a:r>
          </a:p>
          <a:p>
            <a:r>
              <a:rPr lang="ru-RU" dirty="0"/>
              <a:t>Серверы, не требующие высокой производительности и большого количества внешних устройств зачастую уменьшают в размерах. Часто это уменьшение сопровождается уменьшением ресурсов.</a:t>
            </a:r>
          </a:p>
          <a:p>
            <a:r>
              <a:rPr lang="ru-RU" dirty="0"/>
              <a:t>В так называемом «промышленном исполнении», кроме уменьшенных размеров, корпус имеет </a:t>
            </a:r>
            <a:r>
              <a:rPr lang="ru-RU" dirty="0" err="1"/>
              <a:t>бо́льшую</a:t>
            </a:r>
            <a:r>
              <a:rPr lang="ru-RU" dirty="0"/>
              <a:t> прочность, защищенность от пыли (снабжен сменными фильтрами), влажности и вибрации, а также имеет дизайн кнопок, предотвращающий случайные нажатия</a:t>
            </a:r>
            <a:r>
              <a:rPr lang="ru-RU" dirty="0" smtClean="0"/>
              <a:t>.</a:t>
            </a:r>
          </a:p>
          <a:p>
            <a:r>
              <a:rPr lang="ru-RU" dirty="0"/>
              <a:t>Конструктивно аппаратные серверы могут исполняться в настольном, напольном, стоечном и потолочном вариантах</a:t>
            </a:r>
            <a:r>
              <a:rPr lang="ru-RU" dirty="0" smtClean="0"/>
              <a:t>.</a:t>
            </a:r>
            <a:r>
              <a:rPr lang="ru-RU" dirty="0"/>
              <a:t>  Последний вариант обеспечивает наибольшую плотность размещения вычислительных мощностей на единицу </a:t>
            </a:r>
            <a:r>
              <a:rPr lang="ru-RU" dirty="0" smtClean="0"/>
              <a:t>площади</a:t>
            </a:r>
            <a:r>
              <a:rPr lang="ru-RU" dirty="0"/>
              <a:t> , а </a:t>
            </a:r>
            <a:r>
              <a:rPr lang="ru-RU" dirty="0" smtClean="0"/>
              <a:t>также</a:t>
            </a:r>
            <a:r>
              <a:rPr lang="ru-RU" dirty="0"/>
              <a:t> </a:t>
            </a:r>
            <a:r>
              <a:rPr lang="ru-RU" dirty="0" smtClean="0"/>
              <a:t>максимальную</a:t>
            </a:r>
            <a:r>
              <a:rPr lang="ru-RU" dirty="0"/>
              <a:t> </a:t>
            </a:r>
            <a:r>
              <a:rPr lang="ru-RU" dirty="0" err="1"/>
              <a:t>масштабируемость</a:t>
            </a:r>
            <a:r>
              <a:rPr lang="ru-RU" dirty="0"/>
              <a:t>.</a:t>
            </a:r>
          </a:p>
          <a:p>
            <a:endParaRPr lang="ru-RU" dirty="0"/>
          </a:p>
          <a:p>
            <a:endParaRPr lang="ru-RU" b="1" dirty="0"/>
          </a:p>
          <a:p>
            <a:endParaRPr lang="ru-RU" dirty="0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Line 4"/>
          <p:cNvSpPr>
            <a:spLocks noChangeShapeType="1"/>
          </p:cNvSpPr>
          <p:nvPr/>
        </p:nvSpPr>
        <p:spPr bwMode="auto">
          <a:xfrm>
            <a:off x="8610600" y="5334000"/>
            <a:ext cx="0" cy="1066800"/>
          </a:xfrm>
          <a:prstGeom prst="line">
            <a:avLst/>
          </a:prstGeom>
          <a:noFill/>
          <a:ln w="9525">
            <a:solidFill>
              <a:srgbClr val="A400A4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53" name="Line 5"/>
          <p:cNvSpPr>
            <a:spLocks noChangeShapeType="1"/>
          </p:cNvSpPr>
          <p:nvPr/>
        </p:nvSpPr>
        <p:spPr bwMode="auto">
          <a:xfrm>
            <a:off x="8001000" y="6248400"/>
            <a:ext cx="762000" cy="0"/>
          </a:xfrm>
          <a:prstGeom prst="line">
            <a:avLst/>
          </a:prstGeom>
          <a:noFill/>
          <a:ln w="9525">
            <a:solidFill>
              <a:srgbClr val="A400A4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54" name="Line 6"/>
          <p:cNvSpPr>
            <a:spLocks noChangeShapeType="1"/>
          </p:cNvSpPr>
          <p:nvPr/>
        </p:nvSpPr>
        <p:spPr bwMode="auto">
          <a:xfrm>
            <a:off x="8534400" y="5867400"/>
            <a:ext cx="0" cy="609600"/>
          </a:xfrm>
          <a:prstGeom prst="line">
            <a:avLst/>
          </a:prstGeom>
          <a:noFill/>
          <a:ln w="9525">
            <a:solidFill>
              <a:srgbClr val="A400A4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55" name="Line 7"/>
          <p:cNvSpPr>
            <a:spLocks noChangeShapeType="1"/>
          </p:cNvSpPr>
          <p:nvPr/>
        </p:nvSpPr>
        <p:spPr bwMode="auto">
          <a:xfrm>
            <a:off x="8382000" y="6172200"/>
            <a:ext cx="457200" cy="0"/>
          </a:xfrm>
          <a:prstGeom prst="line">
            <a:avLst/>
          </a:prstGeom>
          <a:noFill/>
          <a:ln w="9525">
            <a:solidFill>
              <a:srgbClr val="A400A4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56" name="Line 8"/>
          <p:cNvSpPr>
            <a:spLocks noChangeShapeType="1"/>
          </p:cNvSpPr>
          <p:nvPr/>
        </p:nvSpPr>
        <p:spPr bwMode="auto">
          <a:xfrm flipV="1">
            <a:off x="8686800" y="5562600"/>
            <a:ext cx="0" cy="838200"/>
          </a:xfrm>
          <a:prstGeom prst="line">
            <a:avLst/>
          </a:prstGeom>
          <a:noFill/>
          <a:ln w="9525">
            <a:solidFill>
              <a:srgbClr val="A400A4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62" name="Line 14"/>
          <p:cNvSpPr>
            <a:spLocks noChangeShapeType="1"/>
          </p:cNvSpPr>
          <p:nvPr/>
        </p:nvSpPr>
        <p:spPr bwMode="auto">
          <a:xfrm>
            <a:off x="457200" y="884238"/>
            <a:ext cx="7772400" cy="0"/>
          </a:xfrm>
          <a:prstGeom prst="line">
            <a:avLst/>
          </a:prstGeom>
          <a:noFill/>
          <a:ln w="28575">
            <a:solidFill>
              <a:srgbClr val="A400A4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75" name="Rectangle 27"/>
          <p:cNvSpPr>
            <a:spLocks noChangeArrowheads="1"/>
          </p:cNvSpPr>
          <p:nvPr/>
        </p:nvSpPr>
        <p:spPr bwMode="auto">
          <a:xfrm>
            <a:off x="533400" y="731838"/>
            <a:ext cx="381000" cy="381000"/>
          </a:xfrm>
          <a:prstGeom prst="rect">
            <a:avLst/>
          </a:prstGeom>
          <a:noFill/>
          <a:ln w="9525">
            <a:solidFill>
              <a:srgbClr val="A400A4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076" name="Rectangle 28"/>
          <p:cNvSpPr>
            <a:spLocks noChangeArrowheads="1"/>
          </p:cNvSpPr>
          <p:nvPr/>
        </p:nvSpPr>
        <p:spPr bwMode="auto">
          <a:xfrm>
            <a:off x="609600" y="808038"/>
            <a:ext cx="381000" cy="381000"/>
          </a:xfrm>
          <a:prstGeom prst="rect">
            <a:avLst/>
          </a:prstGeom>
          <a:noFill/>
          <a:ln w="9525">
            <a:solidFill>
              <a:srgbClr val="A400A4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0" name="TextBox 49"/>
          <p:cNvSpPr txBox="1"/>
          <p:nvPr/>
        </p:nvSpPr>
        <p:spPr>
          <a:xfrm>
            <a:off x="2571736" y="214290"/>
            <a:ext cx="3143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943296"/>
                </a:solidFill>
              </a:rPr>
              <a:t>         </a:t>
            </a:r>
            <a:r>
              <a:rPr lang="ru-RU" sz="3600" dirty="0" smtClean="0">
                <a:solidFill>
                  <a:srgbClr val="943296"/>
                </a:solidFill>
                <a:latin typeface="Candara" pitchFamily="34" charset="0"/>
                <a:cs typeface="Arial" pitchFamily="34" charset="0"/>
              </a:rPr>
              <a:t>СЕРВЕР</a:t>
            </a:r>
            <a:endParaRPr lang="ru-RU" sz="3600" dirty="0">
              <a:solidFill>
                <a:srgbClr val="943296"/>
              </a:solidFill>
              <a:latin typeface="Candara" pitchFamily="34" charset="0"/>
              <a:cs typeface="Arial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71472" y="1500174"/>
            <a:ext cx="7929618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С конца 1990-х всё большую популярность в системах </a:t>
            </a:r>
            <a:r>
              <a:rPr lang="ru-RU" dirty="0" smtClean="0"/>
              <a:t>высокой </a:t>
            </a:r>
            <a:r>
              <a:rPr lang="ru-RU" dirty="0"/>
              <a:t>надёжности и </a:t>
            </a:r>
            <a:r>
              <a:rPr lang="ru-RU" dirty="0" err="1"/>
              <a:t>масштабируемости</a:t>
            </a:r>
            <a:r>
              <a:rPr lang="ru-RU" dirty="0"/>
              <a:t> получили так называемые </a:t>
            </a:r>
            <a:r>
              <a:rPr lang="ru-RU" dirty="0" err="1"/>
              <a:t>блэйд-серверы</a:t>
            </a:r>
            <a:r>
              <a:rPr lang="ru-RU" dirty="0"/>
              <a:t> (от англ. </a:t>
            </a:r>
            <a:r>
              <a:rPr lang="ru-RU" i="1" dirty="0" err="1"/>
              <a:t>blade</a:t>
            </a:r>
            <a:r>
              <a:rPr lang="ru-RU" dirty="0"/>
              <a:t> — </a:t>
            </a:r>
            <a:r>
              <a:rPr lang="ru-RU" i="1" dirty="0"/>
              <a:t>лезвие</a:t>
            </a:r>
            <a:r>
              <a:rPr lang="ru-RU" dirty="0"/>
              <a:t>) — компактные модульные устройства, позволяющие сократить расходы на электропитание, охлаждение, обслуживание и т. п</a:t>
            </a:r>
            <a:r>
              <a:rPr lang="ru-RU" dirty="0" smtClean="0"/>
              <a:t>…</a:t>
            </a:r>
          </a:p>
          <a:p>
            <a:pPr algn="just"/>
            <a:r>
              <a:rPr lang="ru-RU" dirty="0"/>
              <a:t> </a:t>
            </a:r>
            <a:r>
              <a:rPr lang="ru-RU" b="1" dirty="0" smtClean="0"/>
              <a:t> 2.3Ресурсы</a:t>
            </a:r>
          </a:p>
          <a:p>
            <a:r>
              <a:rPr lang="ru-RU" dirty="0"/>
              <a:t>По ресурсам (частота и количество процессоров, количество памяти, количество и производительность жестких дисков, производительность сетевых адаптеров) серверы специализируются в двух противоположных направлениях — наращивании ресурсов и их уменьшении.</a:t>
            </a:r>
          </a:p>
          <a:p>
            <a:pPr algn="just"/>
            <a:r>
              <a:rPr lang="ru-RU" dirty="0"/>
              <a:t>Наращивание ресурсов преследует целью увеличение емкости (например, специализация для файл-сервера) и производительности сервера. Когда производительность достигает некоторого предела, дальнейшее наращивание продолжают другими методами, например, распараллеливанием задачи между несколькими серверами.</a:t>
            </a:r>
          </a:p>
          <a:p>
            <a:r>
              <a:rPr lang="ru-RU" dirty="0"/>
              <a:t>Уменьшение ресурсов преследует цели уменьшения размеров и энергопотребления серверов.</a:t>
            </a:r>
          </a:p>
          <a:p>
            <a:pPr algn="just"/>
            <a:endParaRPr lang="ru-RU" b="1" dirty="0" smtClean="0"/>
          </a:p>
          <a:p>
            <a:pPr algn="just"/>
            <a:endParaRPr lang="ru-RU" b="1" dirty="0" smtClean="0"/>
          </a:p>
          <a:p>
            <a:pPr algn="just"/>
            <a:endParaRPr lang="ru-RU" b="1" dirty="0" smtClean="0"/>
          </a:p>
          <a:p>
            <a:pPr algn="just"/>
            <a:endParaRPr lang="ru-RU" b="1" dirty="0"/>
          </a:p>
          <a:p>
            <a:pPr algn="just"/>
            <a:endParaRPr lang="ru-RU" dirty="0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Line 4"/>
          <p:cNvSpPr>
            <a:spLocks noChangeShapeType="1"/>
          </p:cNvSpPr>
          <p:nvPr/>
        </p:nvSpPr>
        <p:spPr bwMode="auto">
          <a:xfrm>
            <a:off x="8610600" y="5334000"/>
            <a:ext cx="0" cy="1066800"/>
          </a:xfrm>
          <a:prstGeom prst="line">
            <a:avLst/>
          </a:prstGeom>
          <a:noFill/>
          <a:ln w="9525">
            <a:solidFill>
              <a:srgbClr val="A400A4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53" name="Line 5"/>
          <p:cNvSpPr>
            <a:spLocks noChangeShapeType="1"/>
          </p:cNvSpPr>
          <p:nvPr/>
        </p:nvSpPr>
        <p:spPr bwMode="auto">
          <a:xfrm>
            <a:off x="8001000" y="6248400"/>
            <a:ext cx="762000" cy="0"/>
          </a:xfrm>
          <a:prstGeom prst="line">
            <a:avLst/>
          </a:prstGeom>
          <a:noFill/>
          <a:ln w="9525">
            <a:solidFill>
              <a:srgbClr val="A400A4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54" name="Line 6"/>
          <p:cNvSpPr>
            <a:spLocks noChangeShapeType="1"/>
          </p:cNvSpPr>
          <p:nvPr/>
        </p:nvSpPr>
        <p:spPr bwMode="auto">
          <a:xfrm>
            <a:off x="8534400" y="5867400"/>
            <a:ext cx="0" cy="609600"/>
          </a:xfrm>
          <a:prstGeom prst="line">
            <a:avLst/>
          </a:prstGeom>
          <a:noFill/>
          <a:ln w="9525">
            <a:solidFill>
              <a:srgbClr val="A400A4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55" name="Line 7"/>
          <p:cNvSpPr>
            <a:spLocks noChangeShapeType="1"/>
          </p:cNvSpPr>
          <p:nvPr/>
        </p:nvSpPr>
        <p:spPr bwMode="auto">
          <a:xfrm>
            <a:off x="8382000" y="6172200"/>
            <a:ext cx="457200" cy="0"/>
          </a:xfrm>
          <a:prstGeom prst="line">
            <a:avLst/>
          </a:prstGeom>
          <a:noFill/>
          <a:ln w="9525">
            <a:solidFill>
              <a:srgbClr val="A400A4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56" name="Line 8"/>
          <p:cNvSpPr>
            <a:spLocks noChangeShapeType="1"/>
          </p:cNvSpPr>
          <p:nvPr/>
        </p:nvSpPr>
        <p:spPr bwMode="auto">
          <a:xfrm flipV="1">
            <a:off x="8686800" y="5562600"/>
            <a:ext cx="0" cy="838200"/>
          </a:xfrm>
          <a:prstGeom prst="line">
            <a:avLst/>
          </a:prstGeom>
          <a:noFill/>
          <a:ln w="9525">
            <a:solidFill>
              <a:srgbClr val="A400A4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62" name="Line 14"/>
          <p:cNvSpPr>
            <a:spLocks noChangeShapeType="1"/>
          </p:cNvSpPr>
          <p:nvPr/>
        </p:nvSpPr>
        <p:spPr bwMode="auto">
          <a:xfrm>
            <a:off x="457200" y="884238"/>
            <a:ext cx="7772400" cy="0"/>
          </a:xfrm>
          <a:prstGeom prst="line">
            <a:avLst/>
          </a:prstGeom>
          <a:noFill/>
          <a:ln w="28575">
            <a:solidFill>
              <a:srgbClr val="A400A4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75" name="Rectangle 27"/>
          <p:cNvSpPr>
            <a:spLocks noChangeArrowheads="1"/>
          </p:cNvSpPr>
          <p:nvPr/>
        </p:nvSpPr>
        <p:spPr bwMode="auto">
          <a:xfrm>
            <a:off x="533400" y="731838"/>
            <a:ext cx="381000" cy="381000"/>
          </a:xfrm>
          <a:prstGeom prst="rect">
            <a:avLst/>
          </a:prstGeom>
          <a:noFill/>
          <a:ln w="9525">
            <a:solidFill>
              <a:srgbClr val="A400A4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076" name="Rectangle 28"/>
          <p:cNvSpPr>
            <a:spLocks noChangeArrowheads="1"/>
          </p:cNvSpPr>
          <p:nvPr/>
        </p:nvSpPr>
        <p:spPr bwMode="auto">
          <a:xfrm>
            <a:off x="609600" y="808038"/>
            <a:ext cx="381000" cy="381000"/>
          </a:xfrm>
          <a:prstGeom prst="rect">
            <a:avLst/>
          </a:prstGeom>
          <a:noFill/>
          <a:ln w="9525">
            <a:solidFill>
              <a:srgbClr val="A400A4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0" name="TextBox 49"/>
          <p:cNvSpPr txBox="1"/>
          <p:nvPr/>
        </p:nvSpPr>
        <p:spPr>
          <a:xfrm>
            <a:off x="2571736" y="214290"/>
            <a:ext cx="3143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943296"/>
                </a:solidFill>
              </a:rPr>
              <a:t>         </a:t>
            </a:r>
            <a:r>
              <a:rPr lang="ru-RU" sz="3600" dirty="0" smtClean="0">
                <a:solidFill>
                  <a:srgbClr val="943296"/>
                </a:solidFill>
                <a:latin typeface="Candara" pitchFamily="34" charset="0"/>
                <a:cs typeface="Arial" pitchFamily="34" charset="0"/>
              </a:rPr>
              <a:t>СЕРВЕР</a:t>
            </a:r>
            <a:endParaRPr lang="ru-RU" sz="3600" dirty="0">
              <a:solidFill>
                <a:srgbClr val="943296"/>
              </a:solidFill>
              <a:latin typeface="Candara" pitchFamily="34" charset="0"/>
              <a:cs typeface="Arial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71472" y="1500174"/>
            <a:ext cx="792961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/>
              <a:t>  2.3.1Аппаратные решения</a:t>
            </a:r>
          </a:p>
          <a:p>
            <a:pPr algn="just"/>
            <a:r>
              <a:rPr lang="ru-RU" dirty="0"/>
              <a:t>Крайней степенью специализации серверов являются, так называемые </a:t>
            </a:r>
            <a:r>
              <a:rPr lang="ru-RU" i="1" dirty="0"/>
              <a:t>аппаратные решения</a:t>
            </a:r>
            <a:r>
              <a:rPr lang="ru-RU" dirty="0"/>
              <a:t> (аппаратные роутеры, сетевые дисковые массивы, аппаратные терминалы и т. п.). Аппаратное обеспечение таких решений строится «с нуля» или перерабатывается из существующей компьютерной платформы без учета совместимости, что делает невозможным использование устройства со стандартным программным обеспечением.</a:t>
            </a:r>
          </a:p>
          <a:p>
            <a:pPr algn="just"/>
            <a:r>
              <a:rPr lang="ru-RU" dirty="0"/>
              <a:t>Программное обеспечение в аппаратных решениях загружается в постоянную и/или энергонезависимую память производителем.</a:t>
            </a:r>
          </a:p>
          <a:p>
            <a:pPr algn="just"/>
            <a:r>
              <a:rPr lang="ru-RU" dirty="0"/>
              <a:t>Аппаратные решения, как правило, более надежны в работе, чем обычные серверы, но менее гибки и универсальны. По цене, аппаратные решения могут быть как дешевле, так и дороже серверов, в зависимости от класса оборудования.</a:t>
            </a:r>
          </a:p>
          <a:p>
            <a:pPr algn="just"/>
            <a:endParaRPr lang="ru-RU" b="1" dirty="0"/>
          </a:p>
          <a:p>
            <a:pPr algn="just"/>
            <a:endParaRPr lang="ru-RU" dirty="0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Line 4"/>
          <p:cNvSpPr>
            <a:spLocks noChangeShapeType="1"/>
          </p:cNvSpPr>
          <p:nvPr/>
        </p:nvSpPr>
        <p:spPr bwMode="auto">
          <a:xfrm>
            <a:off x="8610600" y="5334000"/>
            <a:ext cx="0" cy="1066800"/>
          </a:xfrm>
          <a:prstGeom prst="line">
            <a:avLst/>
          </a:prstGeom>
          <a:noFill/>
          <a:ln w="9525">
            <a:solidFill>
              <a:srgbClr val="A400A4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53" name="Line 5"/>
          <p:cNvSpPr>
            <a:spLocks noChangeShapeType="1"/>
          </p:cNvSpPr>
          <p:nvPr/>
        </p:nvSpPr>
        <p:spPr bwMode="auto">
          <a:xfrm>
            <a:off x="8001000" y="6248400"/>
            <a:ext cx="762000" cy="0"/>
          </a:xfrm>
          <a:prstGeom prst="line">
            <a:avLst/>
          </a:prstGeom>
          <a:noFill/>
          <a:ln w="9525">
            <a:solidFill>
              <a:srgbClr val="A400A4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54" name="Line 6"/>
          <p:cNvSpPr>
            <a:spLocks noChangeShapeType="1"/>
          </p:cNvSpPr>
          <p:nvPr/>
        </p:nvSpPr>
        <p:spPr bwMode="auto">
          <a:xfrm>
            <a:off x="8534400" y="5867400"/>
            <a:ext cx="0" cy="609600"/>
          </a:xfrm>
          <a:prstGeom prst="line">
            <a:avLst/>
          </a:prstGeom>
          <a:noFill/>
          <a:ln w="9525">
            <a:solidFill>
              <a:srgbClr val="A400A4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55" name="Line 7"/>
          <p:cNvSpPr>
            <a:spLocks noChangeShapeType="1"/>
          </p:cNvSpPr>
          <p:nvPr/>
        </p:nvSpPr>
        <p:spPr bwMode="auto">
          <a:xfrm>
            <a:off x="8382000" y="6172200"/>
            <a:ext cx="457200" cy="0"/>
          </a:xfrm>
          <a:prstGeom prst="line">
            <a:avLst/>
          </a:prstGeom>
          <a:noFill/>
          <a:ln w="9525">
            <a:solidFill>
              <a:srgbClr val="A400A4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56" name="Line 8"/>
          <p:cNvSpPr>
            <a:spLocks noChangeShapeType="1"/>
          </p:cNvSpPr>
          <p:nvPr/>
        </p:nvSpPr>
        <p:spPr bwMode="auto">
          <a:xfrm flipV="1">
            <a:off x="8686800" y="5562600"/>
            <a:ext cx="0" cy="838200"/>
          </a:xfrm>
          <a:prstGeom prst="line">
            <a:avLst/>
          </a:prstGeom>
          <a:noFill/>
          <a:ln w="9525">
            <a:solidFill>
              <a:srgbClr val="A400A4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62" name="Line 14"/>
          <p:cNvSpPr>
            <a:spLocks noChangeShapeType="1"/>
          </p:cNvSpPr>
          <p:nvPr/>
        </p:nvSpPr>
        <p:spPr bwMode="auto">
          <a:xfrm>
            <a:off x="457200" y="884238"/>
            <a:ext cx="7772400" cy="0"/>
          </a:xfrm>
          <a:prstGeom prst="line">
            <a:avLst/>
          </a:prstGeom>
          <a:noFill/>
          <a:ln w="28575">
            <a:solidFill>
              <a:srgbClr val="A400A4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75" name="Rectangle 27"/>
          <p:cNvSpPr>
            <a:spLocks noChangeArrowheads="1"/>
          </p:cNvSpPr>
          <p:nvPr/>
        </p:nvSpPr>
        <p:spPr bwMode="auto">
          <a:xfrm>
            <a:off x="533400" y="731838"/>
            <a:ext cx="381000" cy="381000"/>
          </a:xfrm>
          <a:prstGeom prst="rect">
            <a:avLst/>
          </a:prstGeom>
          <a:noFill/>
          <a:ln w="9525">
            <a:solidFill>
              <a:srgbClr val="A400A4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076" name="Rectangle 28"/>
          <p:cNvSpPr>
            <a:spLocks noChangeArrowheads="1"/>
          </p:cNvSpPr>
          <p:nvPr/>
        </p:nvSpPr>
        <p:spPr bwMode="auto">
          <a:xfrm>
            <a:off x="609600" y="808038"/>
            <a:ext cx="381000" cy="381000"/>
          </a:xfrm>
          <a:prstGeom prst="rect">
            <a:avLst/>
          </a:prstGeom>
          <a:noFill/>
          <a:ln w="9525">
            <a:solidFill>
              <a:srgbClr val="A400A4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0" name="TextBox 49"/>
          <p:cNvSpPr txBox="1"/>
          <p:nvPr/>
        </p:nvSpPr>
        <p:spPr>
          <a:xfrm>
            <a:off x="2571736" y="214290"/>
            <a:ext cx="3143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943296"/>
                </a:solidFill>
              </a:rPr>
              <a:t>         </a:t>
            </a:r>
            <a:r>
              <a:rPr lang="ru-RU" sz="3600" dirty="0" smtClean="0">
                <a:solidFill>
                  <a:srgbClr val="943296"/>
                </a:solidFill>
                <a:latin typeface="Candara" pitchFamily="34" charset="0"/>
                <a:cs typeface="Arial" pitchFamily="34" charset="0"/>
              </a:rPr>
              <a:t>СЕРВЕР</a:t>
            </a:r>
            <a:endParaRPr lang="ru-RU" sz="3600" dirty="0">
              <a:solidFill>
                <a:srgbClr val="943296"/>
              </a:solidFill>
              <a:latin typeface="Candara" pitchFamily="34" charset="0"/>
              <a:cs typeface="Arial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71472" y="1500174"/>
            <a:ext cx="792961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      2.3.1.1Псевдоаппаратные решения</a:t>
            </a:r>
          </a:p>
          <a:p>
            <a:pPr algn="just"/>
            <a:r>
              <a:rPr lang="ru-RU" dirty="0"/>
              <a:t>В последнее время появилось большое количество бездисковых серверных решений на базе компьютеров (как правило x86) </a:t>
            </a:r>
            <a:r>
              <a:rPr lang="ru-RU" dirty="0" err="1"/>
              <a:t>формфактора</a:t>
            </a:r>
            <a:r>
              <a:rPr lang="ru-RU" dirty="0"/>
              <a:t> </a:t>
            </a:r>
            <a:r>
              <a:rPr lang="ru-RU" dirty="0" err="1"/>
              <a:t>Mini-ITX</a:t>
            </a:r>
            <a:r>
              <a:rPr lang="ru-RU" dirty="0"/>
              <a:t> и меньше </a:t>
            </a:r>
            <a:r>
              <a:rPr lang="ru-RU" dirty="0" err="1"/>
              <a:t>cо</a:t>
            </a:r>
            <a:r>
              <a:rPr lang="ru-RU" dirty="0"/>
              <a:t> специализированной переработкой GNU/</a:t>
            </a:r>
            <a:r>
              <a:rPr lang="ru-RU" dirty="0" err="1"/>
              <a:t>Linux</a:t>
            </a:r>
            <a:r>
              <a:rPr lang="ru-RU" dirty="0"/>
              <a:t> на SSD-диске (</a:t>
            </a:r>
            <a:r>
              <a:rPr lang="ru-RU" dirty="0" err="1"/>
              <a:t>ATA-флэш</a:t>
            </a:r>
            <a:r>
              <a:rPr lang="ru-RU" dirty="0"/>
              <a:t> или </a:t>
            </a:r>
            <a:r>
              <a:rPr lang="ru-RU" dirty="0" err="1"/>
              <a:t>флеш-карте</a:t>
            </a:r>
            <a:r>
              <a:rPr lang="ru-RU" dirty="0"/>
              <a:t>), позиционируемых как «аппаратные решения». Данные решения не принадлежат к классу аппаратных, а являются обычными специализированными серверами. В отличие от (более дорогих) аппаратных решений они наследуют проблемы платформы и программных решений, на которых </a:t>
            </a:r>
            <a:r>
              <a:rPr lang="ru-RU" dirty="0" smtClean="0"/>
              <a:t>основаны</a:t>
            </a:r>
          </a:p>
          <a:p>
            <a:r>
              <a:rPr lang="ru-RU" b="1" dirty="0" smtClean="0"/>
              <a:t>  2.3.2Производительность</a:t>
            </a:r>
          </a:p>
          <a:p>
            <a:r>
              <a:rPr lang="ru-RU" dirty="0"/>
              <a:t>Производительность является основной характеристикой сервера, которая зависит от его аппаратной конфигурации.</a:t>
            </a:r>
          </a:p>
          <a:p>
            <a:r>
              <a:rPr lang="ru-RU" dirty="0"/>
              <a:t>Для повышения производительности серверов применяются технологии, основанные на последних достижениях в области компьютерной техники. </a:t>
            </a:r>
          </a:p>
          <a:p>
            <a:r>
              <a:rPr lang="ru-RU" b="1" dirty="0"/>
              <a:t> </a:t>
            </a:r>
            <a:endParaRPr lang="ru-RU" b="1" dirty="0" smtClean="0"/>
          </a:p>
          <a:p>
            <a:endParaRPr lang="ru-RU" b="1" dirty="0"/>
          </a:p>
          <a:p>
            <a:endParaRPr lang="ru-RU" b="1" dirty="0"/>
          </a:p>
          <a:p>
            <a:endParaRPr lang="ru-RU" dirty="0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Line 4"/>
          <p:cNvSpPr>
            <a:spLocks noChangeShapeType="1"/>
          </p:cNvSpPr>
          <p:nvPr/>
        </p:nvSpPr>
        <p:spPr bwMode="auto">
          <a:xfrm>
            <a:off x="8610600" y="5334000"/>
            <a:ext cx="0" cy="1066800"/>
          </a:xfrm>
          <a:prstGeom prst="line">
            <a:avLst/>
          </a:prstGeom>
          <a:noFill/>
          <a:ln w="9525">
            <a:solidFill>
              <a:srgbClr val="A400A4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53" name="Line 5"/>
          <p:cNvSpPr>
            <a:spLocks noChangeShapeType="1"/>
          </p:cNvSpPr>
          <p:nvPr/>
        </p:nvSpPr>
        <p:spPr bwMode="auto">
          <a:xfrm>
            <a:off x="8001000" y="6248400"/>
            <a:ext cx="762000" cy="0"/>
          </a:xfrm>
          <a:prstGeom prst="line">
            <a:avLst/>
          </a:prstGeom>
          <a:noFill/>
          <a:ln w="9525">
            <a:solidFill>
              <a:srgbClr val="A400A4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54" name="Line 6"/>
          <p:cNvSpPr>
            <a:spLocks noChangeShapeType="1"/>
          </p:cNvSpPr>
          <p:nvPr/>
        </p:nvSpPr>
        <p:spPr bwMode="auto">
          <a:xfrm>
            <a:off x="8534400" y="5867400"/>
            <a:ext cx="0" cy="609600"/>
          </a:xfrm>
          <a:prstGeom prst="line">
            <a:avLst/>
          </a:prstGeom>
          <a:noFill/>
          <a:ln w="9525">
            <a:solidFill>
              <a:srgbClr val="A400A4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55" name="Line 7"/>
          <p:cNvSpPr>
            <a:spLocks noChangeShapeType="1"/>
          </p:cNvSpPr>
          <p:nvPr/>
        </p:nvSpPr>
        <p:spPr bwMode="auto">
          <a:xfrm>
            <a:off x="8382000" y="6172200"/>
            <a:ext cx="457200" cy="0"/>
          </a:xfrm>
          <a:prstGeom prst="line">
            <a:avLst/>
          </a:prstGeom>
          <a:noFill/>
          <a:ln w="9525">
            <a:solidFill>
              <a:srgbClr val="A400A4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56" name="Line 8"/>
          <p:cNvSpPr>
            <a:spLocks noChangeShapeType="1"/>
          </p:cNvSpPr>
          <p:nvPr/>
        </p:nvSpPr>
        <p:spPr bwMode="auto">
          <a:xfrm flipV="1">
            <a:off x="8686800" y="5562600"/>
            <a:ext cx="0" cy="838200"/>
          </a:xfrm>
          <a:prstGeom prst="line">
            <a:avLst/>
          </a:prstGeom>
          <a:noFill/>
          <a:ln w="9525">
            <a:solidFill>
              <a:srgbClr val="A400A4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62" name="Line 14"/>
          <p:cNvSpPr>
            <a:spLocks noChangeShapeType="1"/>
          </p:cNvSpPr>
          <p:nvPr/>
        </p:nvSpPr>
        <p:spPr bwMode="auto">
          <a:xfrm>
            <a:off x="457200" y="884238"/>
            <a:ext cx="7772400" cy="0"/>
          </a:xfrm>
          <a:prstGeom prst="line">
            <a:avLst/>
          </a:prstGeom>
          <a:noFill/>
          <a:ln w="28575">
            <a:solidFill>
              <a:srgbClr val="A400A4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75" name="Rectangle 27"/>
          <p:cNvSpPr>
            <a:spLocks noChangeArrowheads="1"/>
          </p:cNvSpPr>
          <p:nvPr/>
        </p:nvSpPr>
        <p:spPr bwMode="auto">
          <a:xfrm>
            <a:off x="533400" y="731838"/>
            <a:ext cx="381000" cy="381000"/>
          </a:xfrm>
          <a:prstGeom prst="rect">
            <a:avLst/>
          </a:prstGeom>
          <a:noFill/>
          <a:ln w="9525">
            <a:solidFill>
              <a:srgbClr val="A400A4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076" name="Rectangle 28"/>
          <p:cNvSpPr>
            <a:spLocks noChangeArrowheads="1"/>
          </p:cNvSpPr>
          <p:nvPr/>
        </p:nvSpPr>
        <p:spPr bwMode="auto">
          <a:xfrm>
            <a:off x="609600" y="808038"/>
            <a:ext cx="381000" cy="381000"/>
          </a:xfrm>
          <a:prstGeom prst="rect">
            <a:avLst/>
          </a:prstGeom>
          <a:noFill/>
          <a:ln w="9525">
            <a:solidFill>
              <a:srgbClr val="A400A4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0" name="TextBox 49"/>
          <p:cNvSpPr txBox="1"/>
          <p:nvPr/>
        </p:nvSpPr>
        <p:spPr>
          <a:xfrm>
            <a:off x="2571736" y="214290"/>
            <a:ext cx="3143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943296"/>
                </a:solidFill>
              </a:rPr>
              <a:t>         </a:t>
            </a:r>
            <a:r>
              <a:rPr lang="ru-RU" sz="3600" dirty="0" smtClean="0">
                <a:solidFill>
                  <a:srgbClr val="943296"/>
                </a:solidFill>
                <a:latin typeface="Candara" pitchFamily="34" charset="0"/>
                <a:cs typeface="Arial" pitchFamily="34" charset="0"/>
              </a:rPr>
              <a:t>СЕРВЕР</a:t>
            </a:r>
            <a:endParaRPr lang="ru-RU" sz="3600" dirty="0">
              <a:solidFill>
                <a:srgbClr val="943296"/>
              </a:solidFill>
              <a:latin typeface="Candara" pitchFamily="34" charset="0"/>
              <a:cs typeface="Arial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71472" y="1500174"/>
            <a:ext cx="792961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Например:</a:t>
            </a:r>
          </a:p>
          <a:p>
            <a:pPr algn="just">
              <a:buFont typeface="Arial" pitchFamily="34" charset="0"/>
              <a:buChar char="•"/>
            </a:pPr>
            <a:r>
              <a:rPr lang="ru-RU" dirty="0"/>
              <a:t>Четыре процессорных разъема на одной материнской плате</a:t>
            </a:r>
          </a:p>
          <a:p>
            <a:pPr algn="just">
              <a:buFont typeface="Arial" pitchFamily="34" charset="0"/>
              <a:buChar char="•"/>
            </a:pPr>
            <a:r>
              <a:rPr lang="ru-RU" dirty="0"/>
              <a:t>Многоканальный режим работы оперативной памяти</a:t>
            </a:r>
          </a:p>
          <a:p>
            <a:pPr algn="just">
              <a:buFont typeface="Arial" pitchFamily="34" charset="0"/>
              <a:buChar char="•"/>
            </a:pPr>
            <a:r>
              <a:rPr lang="ru-RU" dirty="0"/>
              <a:t>Независимые шины </a:t>
            </a:r>
            <a:r>
              <a:rPr lang="ru-RU" dirty="0" err="1"/>
              <a:t>PCI-Express</a:t>
            </a:r>
            <a:r>
              <a:rPr lang="ru-RU" dirty="0"/>
              <a:t> x16</a:t>
            </a:r>
          </a:p>
          <a:p>
            <a:pPr algn="just">
              <a:buFont typeface="Arial" pitchFamily="34" charset="0"/>
              <a:buChar char="•"/>
            </a:pPr>
            <a:r>
              <a:rPr lang="ru-RU" dirty="0"/>
              <a:t>Жесткие диски с интерфейсом SAS и высокой скоростью вращения шпинделя (10000-15000 об/мин)</a:t>
            </a:r>
          </a:p>
          <a:p>
            <a:pPr algn="just">
              <a:buFont typeface="Arial" pitchFamily="34" charset="0"/>
              <a:buChar char="•"/>
            </a:pPr>
            <a:r>
              <a:rPr lang="ru-RU" dirty="0"/>
              <a:t>Объединение жестких дисков в RAID-массивы</a:t>
            </a:r>
          </a:p>
          <a:p>
            <a:pPr algn="just"/>
            <a:r>
              <a:rPr lang="ru-RU" dirty="0"/>
              <a:t>Производительность сервера также можно увеличить при помощи построения подсистем памяти и ввода-вывода, максимально эффективно использующих возможности архитектуры </a:t>
            </a:r>
            <a:r>
              <a:rPr lang="ru-RU" dirty="0" smtClean="0"/>
              <a:t>процессоров. А </a:t>
            </a:r>
            <a:r>
              <a:rPr lang="ru-RU" dirty="0"/>
              <a:t>также все может зависеть от материнской платы</a:t>
            </a:r>
          </a:p>
          <a:p>
            <a:r>
              <a:rPr lang="ru-RU" b="1" dirty="0"/>
              <a:t> </a:t>
            </a:r>
            <a:r>
              <a:rPr lang="ru-RU" b="1" dirty="0" smtClean="0"/>
              <a:t> 2.3.3Масштабируемость</a:t>
            </a:r>
          </a:p>
          <a:p>
            <a:r>
              <a:rPr lang="ru-RU" dirty="0" err="1"/>
              <a:t>Масштабируемость</a:t>
            </a:r>
            <a:r>
              <a:rPr lang="ru-RU" dirty="0"/>
              <a:t> — это возможность увеличить вычислительную мощность сервера или операционной системы (в частности, их способности выполнять больше операций или транзакций за определенный период времени, либо запускать больше различных служб) </a:t>
            </a:r>
            <a:endParaRPr lang="ru-RU" b="1" dirty="0"/>
          </a:p>
          <a:p>
            <a:pPr>
              <a:buFont typeface="Arial" pitchFamily="34" charset="0"/>
              <a:buChar char="•"/>
            </a:pPr>
            <a:endParaRPr lang="ru-RU" b="1" dirty="0"/>
          </a:p>
          <a:p>
            <a:pPr>
              <a:buFont typeface="Arial" pitchFamily="34" charset="0"/>
              <a:buChar char="•"/>
            </a:pPr>
            <a:endParaRPr lang="ru-RU" dirty="0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Line 4"/>
          <p:cNvSpPr>
            <a:spLocks noChangeShapeType="1"/>
          </p:cNvSpPr>
          <p:nvPr/>
        </p:nvSpPr>
        <p:spPr bwMode="auto">
          <a:xfrm>
            <a:off x="8610600" y="5334000"/>
            <a:ext cx="0" cy="1066800"/>
          </a:xfrm>
          <a:prstGeom prst="line">
            <a:avLst/>
          </a:prstGeom>
          <a:noFill/>
          <a:ln w="9525">
            <a:solidFill>
              <a:srgbClr val="A400A4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53" name="Line 5"/>
          <p:cNvSpPr>
            <a:spLocks noChangeShapeType="1"/>
          </p:cNvSpPr>
          <p:nvPr/>
        </p:nvSpPr>
        <p:spPr bwMode="auto">
          <a:xfrm>
            <a:off x="8001000" y="6248400"/>
            <a:ext cx="762000" cy="0"/>
          </a:xfrm>
          <a:prstGeom prst="line">
            <a:avLst/>
          </a:prstGeom>
          <a:noFill/>
          <a:ln w="9525">
            <a:solidFill>
              <a:srgbClr val="A400A4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54" name="Line 6"/>
          <p:cNvSpPr>
            <a:spLocks noChangeShapeType="1"/>
          </p:cNvSpPr>
          <p:nvPr/>
        </p:nvSpPr>
        <p:spPr bwMode="auto">
          <a:xfrm>
            <a:off x="8534400" y="5867400"/>
            <a:ext cx="0" cy="609600"/>
          </a:xfrm>
          <a:prstGeom prst="line">
            <a:avLst/>
          </a:prstGeom>
          <a:noFill/>
          <a:ln w="9525">
            <a:solidFill>
              <a:srgbClr val="A400A4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55" name="Line 7"/>
          <p:cNvSpPr>
            <a:spLocks noChangeShapeType="1"/>
          </p:cNvSpPr>
          <p:nvPr/>
        </p:nvSpPr>
        <p:spPr bwMode="auto">
          <a:xfrm>
            <a:off x="8382000" y="6172200"/>
            <a:ext cx="457200" cy="0"/>
          </a:xfrm>
          <a:prstGeom prst="line">
            <a:avLst/>
          </a:prstGeom>
          <a:noFill/>
          <a:ln w="9525">
            <a:solidFill>
              <a:srgbClr val="A400A4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56" name="Line 8"/>
          <p:cNvSpPr>
            <a:spLocks noChangeShapeType="1"/>
          </p:cNvSpPr>
          <p:nvPr/>
        </p:nvSpPr>
        <p:spPr bwMode="auto">
          <a:xfrm flipV="1">
            <a:off x="8686800" y="5562600"/>
            <a:ext cx="0" cy="838200"/>
          </a:xfrm>
          <a:prstGeom prst="line">
            <a:avLst/>
          </a:prstGeom>
          <a:noFill/>
          <a:ln w="9525">
            <a:solidFill>
              <a:srgbClr val="A400A4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62" name="Line 14"/>
          <p:cNvSpPr>
            <a:spLocks noChangeShapeType="1"/>
          </p:cNvSpPr>
          <p:nvPr/>
        </p:nvSpPr>
        <p:spPr bwMode="auto">
          <a:xfrm>
            <a:off x="457200" y="884238"/>
            <a:ext cx="7772400" cy="0"/>
          </a:xfrm>
          <a:prstGeom prst="line">
            <a:avLst/>
          </a:prstGeom>
          <a:noFill/>
          <a:ln w="28575">
            <a:solidFill>
              <a:srgbClr val="A400A4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75" name="Rectangle 27"/>
          <p:cNvSpPr>
            <a:spLocks noChangeArrowheads="1"/>
          </p:cNvSpPr>
          <p:nvPr/>
        </p:nvSpPr>
        <p:spPr bwMode="auto">
          <a:xfrm>
            <a:off x="533400" y="731838"/>
            <a:ext cx="381000" cy="381000"/>
          </a:xfrm>
          <a:prstGeom prst="rect">
            <a:avLst/>
          </a:prstGeom>
          <a:noFill/>
          <a:ln w="9525">
            <a:solidFill>
              <a:srgbClr val="A400A4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076" name="Rectangle 28"/>
          <p:cNvSpPr>
            <a:spLocks noChangeArrowheads="1"/>
          </p:cNvSpPr>
          <p:nvPr/>
        </p:nvSpPr>
        <p:spPr bwMode="auto">
          <a:xfrm>
            <a:off x="609600" y="808038"/>
            <a:ext cx="381000" cy="381000"/>
          </a:xfrm>
          <a:prstGeom prst="rect">
            <a:avLst/>
          </a:prstGeom>
          <a:noFill/>
          <a:ln w="9525">
            <a:solidFill>
              <a:srgbClr val="A400A4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0" name="TextBox 49"/>
          <p:cNvSpPr txBox="1"/>
          <p:nvPr/>
        </p:nvSpPr>
        <p:spPr>
          <a:xfrm>
            <a:off x="2571736" y="214290"/>
            <a:ext cx="3143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943296"/>
                </a:solidFill>
              </a:rPr>
              <a:t>         </a:t>
            </a:r>
            <a:r>
              <a:rPr lang="ru-RU" sz="3600" dirty="0" smtClean="0">
                <a:solidFill>
                  <a:srgbClr val="943296"/>
                </a:solidFill>
                <a:latin typeface="Candara" pitchFamily="34" charset="0"/>
                <a:cs typeface="Arial" pitchFamily="34" charset="0"/>
              </a:rPr>
              <a:t>СЕРВЕР</a:t>
            </a:r>
            <a:endParaRPr lang="ru-RU" sz="3600" dirty="0">
              <a:solidFill>
                <a:srgbClr val="943296"/>
              </a:solidFill>
              <a:latin typeface="Candara" pitchFamily="34" charset="0"/>
              <a:cs typeface="Arial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71472" y="1500174"/>
            <a:ext cx="792961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за счет установки большего числа процессоров, оперативной памяти и т. д. или их замены на более производительные. Это </a:t>
            </a:r>
            <a:r>
              <a:rPr lang="ru-RU" dirty="0" err="1"/>
              <a:t>масштабируемость</a:t>
            </a:r>
            <a:r>
              <a:rPr lang="ru-RU" dirty="0"/>
              <a:t> аппаратная. Изначально серверы в продаже идут в базовой комплектации, но с заложенным потенциалом к «</a:t>
            </a:r>
            <a:r>
              <a:rPr lang="ru-RU" dirty="0" err="1"/>
              <a:t>апгрейду</a:t>
            </a:r>
            <a:r>
              <a:rPr lang="ru-RU" dirty="0"/>
              <a:t>» — аппаратная </a:t>
            </a:r>
            <a:r>
              <a:rPr lang="ru-RU" dirty="0" err="1"/>
              <a:t>масштабируемость</a:t>
            </a:r>
            <a:r>
              <a:rPr lang="ru-RU" dirty="0"/>
              <a:t>. К примеру базовый набор сервера имеет один процессор, два модуля памяти (в серверах всегда используются только парные модули памяти) например 2х2 </a:t>
            </a:r>
            <a:r>
              <a:rPr lang="ru-RU" dirty="0" err="1"/>
              <a:t>гб</a:t>
            </a:r>
            <a:r>
              <a:rPr lang="ru-RU" dirty="0"/>
              <a:t> и дисковый массив из двух жестких дисков допустим 146 </a:t>
            </a:r>
            <a:r>
              <a:rPr lang="ru-RU" dirty="0" err="1"/>
              <a:t>гб</a:t>
            </a:r>
            <a:r>
              <a:rPr lang="ru-RU" dirty="0"/>
              <a:t>. Далее (или сразу) по мере потребности можно </a:t>
            </a:r>
            <a:r>
              <a:rPr lang="ru-RU" dirty="0" err="1"/>
              <a:t>доустановить</a:t>
            </a:r>
            <a:r>
              <a:rPr lang="ru-RU" dirty="0"/>
              <a:t> ещё один процессор, память или добавить диски в массив. </a:t>
            </a:r>
            <a:r>
              <a:rPr lang="ru-RU" dirty="0" err="1"/>
              <a:t>Масштабируемость</a:t>
            </a:r>
            <a:r>
              <a:rPr lang="ru-RU" dirty="0"/>
              <a:t> бывает вертикальная и горизонтальная. Под вертикальной </a:t>
            </a:r>
            <a:r>
              <a:rPr lang="ru-RU" dirty="0" err="1"/>
              <a:t>масштабируемостью</a:t>
            </a:r>
            <a:r>
              <a:rPr lang="ru-RU" dirty="0"/>
              <a:t> подразумевается создание одной системы с множеством процессоров, а под горизонтальной — объединение компьютерных систем в единый виртуальный вычислительный ресурс. Каждый из этих подходов рассчитан на использование в различных областях. Так, горизонтальное масштабирование лучше всего подходит для балансировки нагрузки Web-приложений, а вертикальное масштабирование лучше всего подходит для больших баз данных, управлять которыми на одной системе проще и эффективнее.</a:t>
            </a:r>
            <a:endParaRPr lang="ru-RU" b="1" dirty="0" smtClean="0"/>
          </a:p>
          <a:p>
            <a:pPr algn="just"/>
            <a:endParaRPr lang="ru-RU" b="1" dirty="0"/>
          </a:p>
          <a:p>
            <a:pPr algn="just"/>
            <a:endParaRPr lang="ru-RU" b="1" dirty="0"/>
          </a:p>
          <a:p>
            <a:pPr algn="just"/>
            <a:endParaRPr lang="ru-RU" dirty="0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Line 4"/>
          <p:cNvSpPr>
            <a:spLocks noChangeShapeType="1"/>
          </p:cNvSpPr>
          <p:nvPr/>
        </p:nvSpPr>
        <p:spPr bwMode="auto">
          <a:xfrm>
            <a:off x="8610600" y="5334000"/>
            <a:ext cx="0" cy="1066800"/>
          </a:xfrm>
          <a:prstGeom prst="line">
            <a:avLst/>
          </a:prstGeom>
          <a:noFill/>
          <a:ln w="9525">
            <a:solidFill>
              <a:srgbClr val="A400A4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53" name="Line 5"/>
          <p:cNvSpPr>
            <a:spLocks noChangeShapeType="1"/>
          </p:cNvSpPr>
          <p:nvPr/>
        </p:nvSpPr>
        <p:spPr bwMode="auto">
          <a:xfrm>
            <a:off x="8001000" y="6248400"/>
            <a:ext cx="762000" cy="0"/>
          </a:xfrm>
          <a:prstGeom prst="line">
            <a:avLst/>
          </a:prstGeom>
          <a:noFill/>
          <a:ln w="9525">
            <a:solidFill>
              <a:srgbClr val="A400A4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54" name="Line 6"/>
          <p:cNvSpPr>
            <a:spLocks noChangeShapeType="1"/>
          </p:cNvSpPr>
          <p:nvPr/>
        </p:nvSpPr>
        <p:spPr bwMode="auto">
          <a:xfrm>
            <a:off x="8534400" y="5867400"/>
            <a:ext cx="0" cy="609600"/>
          </a:xfrm>
          <a:prstGeom prst="line">
            <a:avLst/>
          </a:prstGeom>
          <a:noFill/>
          <a:ln w="9525">
            <a:solidFill>
              <a:srgbClr val="A400A4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55" name="Line 7"/>
          <p:cNvSpPr>
            <a:spLocks noChangeShapeType="1"/>
          </p:cNvSpPr>
          <p:nvPr/>
        </p:nvSpPr>
        <p:spPr bwMode="auto">
          <a:xfrm>
            <a:off x="8382000" y="6172200"/>
            <a:ext cx="457200" cy="0"/>
          </a:xfrm>
          <a:prstGeom prst="line">
            <a:avLst/>
          </a:prstGeom>
          <a:noFill/>
          <a:ln w="9525">
            <a:solidFill>
              <a:srgbClr val="A400A4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56" name="Line 8"/>
          <p:cNvSpPr>
            <a:spLocks noChangeShapeType="1"/>
          </p:cNvSpPr>
          <p:nvPr/>
        </p:nvSpPr>
        <p:spPr bwMode="auto">
          <a:xfrm flipV="1">
            <a:off x="8686800" y="5562600"/>
            <a:ext cx="0" cy="838200"/>
          </a:xfrm>
          <a:prstGeom prst="line">
            <a:avLst/>
          </a:prstGeom>
          <a:noFill/>
          <a:ln w="9525">
            <a:solidFill>
              <a:srgbClr val="A400A4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62" name="Line 14"/>
          <p:cNvSpPr>
            <a:spLocks noChangeShapeType="1"/>
          </p:cNvSpPr>
          <p:nvPr/>
        </p:nvSpPr>
        <p:spPr bwMode="auto">
          <a:xfrm>
            <a:off x="457200" y="884238"/>
            <a:ext cx="7772400" cy="0"/>
          </a:xfrm>
          <a:prstGeom prst="line">
            <a:avLst/>
          </a:prstGeom>
          <a:noFill/>
          <a:ln w="28575">
            <a:solidFill>
              <a:srgbClr val="A400A4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75" name="Rectangle 27"/>
          <p:cNvSpPr>
            <a:spLocks noChangeArrowheads="1"/>
          </p:cNvSpPr>
          <p:nvPr/>
        </p:nvSpPr>
        <p:spPr bwMode="auto">
          <a:xfrm>
            <a:off x="533400" y="731838"/>
            <a:ext cx="381000" cy="381000"/>
          </a:xfrm>
          <a:prstGeom prst="rect">
            <a:avLst/>
          </a:prstGeom>
          <a:noFill/>
          <a:ln w="9525">
            <a:solidFill>
              <a:srgbClr val="A400A4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076" name="Rectangle 28"/>
          <p:cNvSpPr>
            <a:spLocks noChangeArrowheads="1"/>
          </p:cNvSpPr>
          <p:nvPr/>
        </p:nvSpPr>
        <p:spPr bwMode="auto">
          <a:xfrm>
            <a:off x="609600" y="808038"/>
            <a:ext cx="381000" cy="381000"/>
          </a:xfrm>
          <a:prstGeom prst="rect">
            <a:avLst/>
          </a:prstGeom>
          <a:noFill/>
          <a:ln w="9525">
            <a:solidFill>
              <a:srgbClr val="A400A4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0" name="TextBox 49"/>
          <p:cNvSpPr txBox="1"/>
          <p:nvPr/>
        </p:nvSpPr>
        <p:spPr>
          <a:xfrm>
            <a:off x="2571736" y="214290"/>
            <a:ext cx="3143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943296"/>
                </a:solidFill>
              </a:rPr>
              <a:t>         </a:t>
            </a:r>
            <a:r>
              <a:rPr lang="ru-RU" sz="3600" dirty="0" smtClean="0">
                <a:solidFill>
                  <a:srgbClr val="943296"/>
                </a:solidFill>
                <a:latin typeface="Candara" pitchFamily="34" charset="0"/>
                <a:cs typeface="Arial" pitchFamily="34" charset="0"/>
              </a:rPr>
              <a:t>СЕРВЕР</a:t>
            </a:r>
            <a:endParaRPr lang="ru-RU" sz="3600" dirty="0">
              <a:solidFill>
                <a:srgbClr val="943296"/>
              </a:solidFill>
              <a:latin typeface="Candara" pitchFamily="34" charset="0"/>
              <a:cs typeface="Arial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71472" y="1500174"/>
            <a:ext cx="792961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Вертикальная </a:t>
            </a:r>
            <a:r>
              <a:rPr lang="ru-RU" dirty="0" err="1"/>
              <a:t>масштабируемость</a:t>
            </a:r>
            <a:r>
              <a:rPr lang="ru-RU" dirty="0"/>
              <a:t> — это всегда улучшение характеристик используемых серверов за счет замены процессоров на более быстрые или увеличения количества процессоров для повышения общей производительности сервера, а горизонтальная </a:t>
            </a:r>
            <a:r>
              <a:rPr lang="ru-RU" dirty="0" err="1"/>
              <a:t>масштабируемость</a:t>
            </a:r>
            <a:r>
              <a:rPr lang="ru-RU" dirty="0"/>
              <a:t> — увеличение количества серверов для распределения нагрузки между ними. Так же бывает программная </a:t>
            </a:r>
            <a:r>
              <a:rPr lang="ru-RU" dirty="0" err="1"/>
              <a:t>масштабируемость</a:t>
            </a:r>
            <a:r>
              <a:rPr lang="ru-RU" dirty="0"/>
              <a:t>. </a:t>
            </a:r>
            <a:r>
              <a:rPr lang="ru-RU" b="1" dirty="0"/>
              <a:t> </a:t>
            </a:r>
            <a:endParaRPr lang="ru-RU" b="1" dirty="0" smtClean="0"/>
          </a:p>
          <a:p>
            <a:pPr algn="just"/>
            <a:r>
              <a:rPr lang="ru-RU" b="1" i="1" dirty="0" smtClean="0"/>
              <a:t>3.Размещение </a:t>
            </a:r>
            <a:r>
              <a:rPr lang="ru-RU" b="1" i="1" dirty="0"/>
              <a:t>и </a:t>
            </a:r>
            <a:r>
              <a:rPr lang="ru-RU" b="1" i="1" dirty="0" smtClean="0"/>
              <a:t>обслуживание</a:t>
            </a:r>
          </a:p>
          <a:p>
            <a:pPr algn="just"/>
            <a:r>
              <a:rPr lang="ru-RU" dirty="0"/>
              <a:t>Серверы размещаются в специально оборудованных помещениях, называемых серверными комнатами. Управление серверами осуществляют квалифицированные специалисты — системные администраторы.</a:t>
            </a:r>
            <a:endParaRPr lang="ru-RU" b="1" i="1" dirty="0"/>
          </a:p>
          <a:p>
            <a:pPr algn="just"/>
            <a:endParaRPr lang="ru-RU" b="1" dirty="0" smtClean="0"/>
          </a:p>
          <a:p>
            <a:pPr algn="just"/>
            <a:endParaRPr lang="ru-RU" b="1" dirty="0"/>
          </a:p>
          <a:p>
            <a:pPr algn="just"/>
            <a:endParaRPr lang="ru-RU" b="1" dirty="0"/>
          </a:p>
          <a:p>
            <a:pPr algn="just"/>
            <a:endParaRPr lang="ru-RU" dirty="0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202</Words>
  <Application>Microsoft Office PowerPoint</Application>
  <PresentationFormat>Экран (4:3)</PresentationFormat>
  <Paragraphs>83</Paragraphs>
  <Slides>11</Slides>
  <Notes>11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Master</dc:creator>
  <cp:lastModifiedBy>Master</cp:lastModifiedBy>
  <cp:revision>8</cp:revision>
  <dcterms:created xsi:type="dcterms:W3CDTF">2013-01-27T15:51:50Z</dcterms:created>
  <dcterms:modified xsi:type="dcterms:W3CDTF">2013-01-27T17:07:13Z</dcterms:modified>
</cp:coreProperties>
</file>